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888" r:id="rId1"/>
  </p:sldMasterIdLst>
  <p:notesMasterIdLst>
    <p:notesMasterId r:id="rId12"/>
  </p:notesMasterIdLst>
  <p:sldIdLst>
    <p:sldId id="266" r:id="rId2"/>
    <p:sldId id="256" r:id="rId3"/>
    <p:sldId id="257" r:id="rId4"/>
    <p:sldId id="267" r:id="rId5"/>
    <p:sldId id="269" r:id="rId6"/>
    <p:sldId id="271" r:id="rId7"/>
    <p:sldId id="272" r:id="rId8"/>
    <p:sldId id="273" r:id="rId9"/>
    <p:sldId id="274" r:id="rId10"/>
    <p:sldId id="265" r:id="rId11"/>
  </p:sldIdLst>
  <p:sldSz cx="104409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028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266" y="102"/>
      </p:cViewPr>
      <p:guideLst>
        <p:guide orient="horz" pos="2160"/>
        <p:guide pos="328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B10C3A-8BA7-428D-BC35-8EE8CC09F442}" type="datetimeFigureOut">
              <a:rPr lang="en-US" smtClean="0"/>
              <a:pPr/>
              <a:t>12/15/2021</a:t>
            </a:fld>
            <a:endParaRPr lang="en-IN"/>
          </a:p>
        </p:txBody>
      </p:sp>
      <p:sp>
        <p:nvSpPr>
          <p:cNvPr id="4" name="Slide Image Placeholder 3"/>
          <p:cNvSpPr>
            <a:spLocks noGrp="1" noRot="1" noChangeAspect="1"/>
          </p:cNvSpPr>
          <p:nvPr>
            <p:ph type="sldImg" idx="2"/>
          </p:nvPr>
        </p:nvSpPr>
        <p:spPr>
          <a:xfrm>
            <a:off x="819150" y="685800"/>
            <a:ext cx="52197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4A4EF9-C641-4211-87EE-7ED23C6F60BF}"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9150" y="685800"/>
            <a:ext cx="5219700" cy="3429000"/>
          </a:xfrm>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AA4A4EF9-C641-4211-87EE-7ED23C6F60BF}" type="slidenum">
              <a:rPr lang="en-IN" smtClean="0"/>
              <a:pPr/>
              <a:t>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610247" y="3124200"/>
            <a:ext cx="7047667"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610247" y="5003322"/>
            <a:ext cx="7047667"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9028081" y="1147077"/>
            <a:ext cx="2286000" cy="435041"/>
          </a:xfrm>
        </p:spPr>
        <p:txBody>
          <a:bodyPr/>
          <a:lstStyle/>
          <a:p>
            <a:fld id="{1D8BD707-D9CF-40AE-B4C6-C98DA3205C09}" type="datetimeFigureOut">
              <a:rPr lang="en-US" smtClean="0"/>
              <a:pPr/>
              <a:t>12/15/2021</a:t>
            </a:fld>
            <a:endParaRPr lang="en-US"/>
          </a:p>
        </p:txBody>
      </p:sp>
      <p:sp>
        <p:nvSpPr>
          <p:cNvPr id="17" name="Footer Placeholder 16"/>
          <p:cNvSpPr>
            <a:spLocks noGrp="1"/>
          </p:cNvSpPr>
          <p:nvPr>
            <p:ph type="ftr" sz="quarter" idx="11"/>
          </p:nvPr>
        </p:nvSpPr>
        <p:spPr bwMode="auto">
          <a:xfrm rot="5400000">
            <a:off x="8340509" y="4154433"/>
            <a:ext cx="3657600" cy="438521"/>
          </a:xfrm>
        </p:spPr>
        <p:txBody>
          <a:bodyPr/>
          <a:lstStyle/>
          <a:p>
            <a:endParaRPr lang="en-US"/>
          </a:p>
        </p:txBody>
      </p:sp>
      <p:sp>
        <p:nvSpPr>
          <p:cNvPr id="10" name="Rectangle 9"/>
          <p:cNvSpPr/>
          <p:nvPr/>
        </p:nvSpPr>
        <p:spPr bwMode="auto">
          <a:xfrm>
            <a:off x="435041" y="0"/>
            <a:ext cx="696066"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15531" y="0"/>
            <a:ext cx="11951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131107" y="0"/>
            <a:ext cx="207669"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303205" y="0"/>
            <a:ext cx="262943"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2142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044099"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975260"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97154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218115"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040656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392132" y="0"/>
            <a:ext cx="87008"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96066" y="3429000"/>
            <a:ext cx="147914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495391" y="4866752"/>
            <a:ext cx="73240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245839" y="5500632"/>
            <a:ext cx="156615"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900260" y="5788152"/>
            <a:ext cx="31323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175206" y="4495800"/>
            <a:ext cx="41764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513560" y="4928702"/>
            <a:ext cx="696066"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69716" y="274640"/>
            <a:ext cx="1914181"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22050" y="274639"/>
            <a:ext cx="687365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522049" y="1600200"/>
            <a:ext cx="8526807"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12/15/2021</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10247" y="2895600"/>
            <a:ext cx="7047667"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610247" y="5010150"/>
            <a:ext cx="7047667"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9026522" y="1143412"/>
            <a:ext cx="2286000" cy="435041"/>
          </a:xfrm>
        </p:spPr>
        <p:txBody>
          <a:bodyPr/>
          <a:lstStyle/>
          <a:p>
            <a:fld id="{1D8BD707-D9CF-40AE-B4C6-C98DA3205C09}" type="datetimeFigureOut">
              <a:rPr lang="en-US" smtClean="0"/>
              <a:pPr/>
              <a:t>12/15/2021</a:t>
            </a:fld>
            <a:endParaRPr lang="en-US"/>
          </a:p>
        </p:txBody>
      </p:sp>
      <p:sp>
        <p:nvSpPr>
          <p:cNvPr id="5" name="Footer Placeholder 4"/>
          <p:cNvSpPr>
            <a:spLocks noGrp="1"/>
          </p:cNvSpPr>
          <p:nvPr>
            <p:ph type="ftr" sz="quarter" idx="11"/>
          </p:nvPr>
        </p:nvSpPr>
        <p:spPr bwMode="auto">
          <a:xfrm rot="5400000">
            <a:off x="8340722" y="4151572"/>
            <a:ext cx="3657600" cy="438521"/>
          </a:xfrm>
        </p:spPr>
        <p:txBody>
          <a:bodyPr/>
          <a:lstStyle/>
          <a:p>
            <a:endParaRPr lang="en-US"/>
          </a:p>
        </p:txBody>
      </p:sp>
      <p:sp>
        <p:nvSpPr>
          <p:cNvPr id="9" name="Rectangle 8"/>
          <p:cNvSpPr/>
          <p:nvPr/>
        </p:nvSpPr>
        <p:spPr bwMode="auto">
          <a:xfrm>
            <a:off x="435041" y="0"/>
            <a:ext cx="696066"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15531" y="0"/>
            <a:ext cx="119510"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131107" y="0"/>
            <a:ext cx="207669"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303205" y="0"/>
            <a:ext cx="262943"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21428"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044099"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975260"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97154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218115"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392132" y="0"/>
            <a:ext cx="87008"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96066" y="3429000"/>
            <a:ext cx="147914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512600" y="4866752"/>
            <a:ext cx="73240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245839" y="5500632"/>
            <a:ext cx="156615"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900260" y="5791200"/>
            <a:ext cx="31323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145563" y="4479888"/>
            <a:ext cx="41764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0388399"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530769" y="4928702"/>
            <a:ext cx="696066"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522050" y="1600200"/>
            <a:ext cx="4176395"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75941" y="1600200"/>
            <a:ext cx="4176395"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049" y="273050"/>
            <a:ext cx="8613815"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12/15/2021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522050" y="2362200"/>
            <a:ext cx="4176395"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992097" y="2362200"/>
            <a:ext cx="4176395"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522050" y="1569720"/>
            <a:ext cx="4176395"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959469" y="1569720"/>
            <a:ext cx="4176395"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12/15/2021</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0005947"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4297575" y="3167976"/>
            <a:ext cx="6309360" cy="522049"/>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7778536" y="274320"/>
            <a:ext cx="1743645"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7134675"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7070613"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0266972"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0092955" y="0"/>
            <a:ext cx="348033"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1799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9313361" y="5715000"/>
            <a:ext cx="62645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48033" y="274320"/>
            <a:ext cx="6438609"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12/15/2021</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0005947"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9313361" y="5715000"/>
            <a:ext cx="62645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4272778" y="3167976"/>
            <a:ext cx="6309360" cy="522049"/>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7047667"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7725461" y="264795"/>
            <a:ext cx="1740165"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0266972"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0092955" y="0"/>
            <a:ext cx="348033"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01799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7134675"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7070613"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12/15/2021</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0005947"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522049" y="274638"/>
            <a:ext cx="8526807"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522049" y="1600200"/>
            <a:ext cx="8526807"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8808689" y="1054615"/>
            <a:ext cx="2011680" cy="438521"/>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12/15/2021</a:t>
            </a:fld>
            <a:endParaRPr lang="en-US"/>
          </a:p>
        </p:txBody>
      </p:sp>
      <p:sp>
        <p:nvSpPr>
          <p:cNvPr id="3" name="Footer Placeholder 2"/>
          <p:cNvSpPr>
            <a:spLocks noGrp="1"/>
          </p:cNvSpPr>
          <p:nvPr>
            <p:ph type="ftr" sz="quarter" idx="3"/>
          </p:nvPr>
        </p:nvSpPr>
        <p:spPr>
          <a:xfrm rot="5400000">
            <a:off x="8208649" y="3711300"/>
            <a:ext cx="3200400" cy="41764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870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0266972"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0092955" y="0"/>
            <a:ext cx="348033"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179963"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9313361" y="5715000"/>
            <a:ext cx="626459"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9282038" y="5734050"/>
            <a:ext cx="696066"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gh-Tiurism.jpg"/>
          <p:cNvPicPr>
            <a:picLocks noChangeAspect="1"/>
          </p:cNvPicPr>
          <p:nvPr/>
        </p:nvPicPr>
        <p:blipFill>
          <a:blip r:embed="rId3"/>
          <a:stretch>
            <a:fillRect/>
          </a:stretch>
        </p:blipFill>
        <p:spPr>
          <a:xfrm>
            <a:off x="0" y="0"/>
            <a:ext cx="10440988" cy="6858000"/>
          </a:xfrm>
          <a:prstGeom prst="rect">
            <a:avLst/>
          </a:prstGeom>
        </p:spPr>
      </p:pic>
      <p:sp>
        <p:nvSpPr>
          <p:cNvPr id="7" name="Rectangle 6"/>
          <p:cNvSpPr/>
          <p:nvPr/>
        </p:nvSpPr>
        <p:spPr>
          <a:xfrm>
            <a:off x="0" y="685800"/>
            <a:ext cx="10440988" cy="4770537"/>
          </a:xfrm>
          <a:prstGeom prst="rect">
            <a:avLst/>
          </a:prstGeom>
          <a:noFill/>
          <a:ln>
            <a:noFill/>
          </a:ln>
        </p:spPr>
        <p:txBody>
          <a:bodyPr wrap="square">
            <a:spAutoFit/>
          </a:bodyPr>
          <a:lstStyle/>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WELCOME TO</a:t>
            </a:r>
            <a:br>
              <a:rPr lang="en-US" sz="3800" b="1" u="sng" dirty="0">
                <a:solidFill>
                  <a:schemeClr val="accent2">
                    <a:lumMod val="20000"/>
                    <a:lumOff val="80000"/>
                  </a:schemeClr>
                </a:solidFill>
                <a:latin typeface="Bookman Old Style" pitchFamily="18" charset="0"/>
                <a:ea typeface="Cambria" pitchFamily="18" charset="0"/>
              </a:rPr>
            </a:br>
            <a:r>
              <a:rPr lang="en-US" sz="3800" b="1" u="sng" dirty="0">
                <a:solidFill>
                  <a:schemeClr val="accent2">
                    <a:lumMod val="20000"/>
                    <a:lumOff val="80000"/>
                  </a:schemeClr>
                </a:solidFill>
                <a:latin typeface="Bookman Old Style" pitchFamily="18" charset="0"/>
                <a:ea typeface="Cambria" pitchFamily="18" charset="0"/>
              </a:rPr>
              <a:t>MEGHALAYA SLBC MEETING </a:t>
            </a:r>
          </a:p>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FOR THE</a:t>
            </a:r>
          </a:p>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 QUARTER ENDED, SEPTEMBER’, 2021</a:t>
            </a:r>
          </a:p>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DATE: 20.12.2021</a:t>
            </a:r>
            <a:br>
              <a:rPr lang="en-US" sz="3800" b="1" u="sng" dirty="0">
                <a:solidFill>
                  <a:schemeClr val="accent2">
                    <a:lumMod val="20000"/>
                    <a:lumOff val="80000"/>
                  </a:schemeClr>
                </a:solidFill>
                <a:latin typeface="Bookman Old Style" pitchFamily="18" charset="0"/>
                <a:ea typeface="Cambria" pitchFamily="18" charset="0"/>
              </a:rPr>
            </a:br>
            <a:r>
              <a:rPr lang="en-US" sz="3800" b="1" u="sng" dirty="0">
                <a:solidFill>
                  <a:schemeClr val="accent2">
                    <a:lumMod val="20000"/>
                    <a:lumOff val="80000"/>
                  </a:schemeClr>
                </a:solidFill>
                <a:latin typeface="Bookman Old Style" pitchFamily="18" charset="0"/>
                <a:ea typeface="Cambria" pitchFamily="18" charset="0"/>
              </a:rPr>
              <a:t>TIME:11.00 A.M.</a:t>
            </a:r>
          </a:p>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VENUE: CONFERENCE ROOM</a:t>
            </a:r>
          </a:p>
          <a:p>
            <a:pPr lvl="0" algn="ctr">
              <a:spcBef>
                <a:spcPct val="0"/>
              </a:spcBef>
              <a:defRPr/>
            </a:pPr>
            <a:r>
              <a:rPr lang="en-US" sz="3800" b="1" u="sng" dirty="0">
                <a:solidFill>
                  <a:schemeClr val="accent2">
                    <a:lumMod val="20000"/>
                    <a:lumOff val="80000"/>
                  </a:schemeClr>
                </a:solidFill>
                <a:latin typeface="Bookman Old Style" pitchFamily="18" charset="0"/>
                <a:ea typeface="Cambria" pitchFamily="18" charset="0"/>
              </a:rPr>
              <a:t>MINI SECRETARIAT BUILDING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ank-you-poster-spectrum-brush-260nw-1153070891.jpg"/>
          <p:cNvPicPr>
            <a:picLocks noChangeAspect="1"/>
          </p:cNvPicPr>
          <p:nvPr/>
        </p:nvPicPr>
        <p:blipFill>
          <a:blip r:embed="rId2"/>
          <a:stretch>
            <a:fillRect/>
          </a:stretch>
        </p:blipFill>
        <p:spPr>
          <a:xfrm>
            <a:off x="1" y="0"/>
            <a:ext cx="10440988" cy="4267200"/>
          </a:xfrm>
          <a:prstGeom prst="rect">
            <a:avLst/>
          </a:prstGeom>
          <a:ln>
            <a:solidFill>
              <a:schemeClr val="tx1"/>
            </a:solidFill>
          </a:ln>
        </p:spPr>
      </p:pic>
      <p:sp>
        <p:nvSpPr>
          <p:cNvPr id="5" name="Title 1"/>
          <p:cNvSpPr txBox="1">
            <a:spLocks/>
          </p:cNvSpPr>
          <p:nvPr/>
        </p:nvSpPr>
        <p:spPr>
          <a:xfrm>
            <a:off x="1" y="4267200"/>
            <a:ext cx="10440987" cy="2590800"/>
          </a:xfrm>
          <a:prstGeom prst="rect">
            <a:avLst/>
          </a:prstGeom>
          <a:solidFill>
            <a:schemeClr val="accent6"/>
          </a:solidFill>
          <a:ln>
            <a:solidFill>
              <a:schemeClr val="tx1"/>
            </a:solidFill>
          </a:ln>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i="1" u="sng" noProof="0" dirty="0">
                <a:solidFill>
                  <a:schemeClr val="accent2">
                    <a:lumMod val="20000"/>
                    <a:lumOff val="80000"/>
                  </a:schemeClr>
                </a:solidFill>
                <a:latin typeface="Rockwell" pitchFamily="18" charset="0"/>
                <a:ea typeface="Ebrima" pitchFamily="2" charset="0"/>
                <a:cs typeface="Ebrima" pitchFamily="2" charset="0"/>
              </a:rPr>
              <a:t>STATE LEVEL BANKERS COMMITTEE</a:t>
            </a:r>
            <a:endParaRPr lang="en-US" sz="4000" b="1" i="1" u="sng" dirty="0">
              <a:solidFill>
                <a:schemeClr val="accent2">
                  <a:lumMod val="20000"/>
                  <a:lumOff val="80000"/>
                </a:schemeClr>
              </a:solidFill>
              <a:latin typeface="Rockwell" pitchFamily="18" charset="0"/>
              <a:ea typeface="Ebrima" pitchFamily="2" charset="0"/>
              <a:cs typeface="Ebrima" pitchFamily="2"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1" u="sng" strike="noStrike" kern="1200" cap="none" spc="0" normalizeH="0" baseline="0" noProof="0" dirty="0">
                <a:ln>
                  <a:noFill/>
                </a:ln>
                <a:solidFill>
                  <a:schemeClr val="accent2">
                    <a:lumMod val="20000"/>
                    <a:lumOff val="80000"/>
                  </a:schemeClr>
                </a:solidFill>
                <a:effectLst/>
                <a:uLnTx/>
                <a:uFillTx/>
                <a:latin typeface="Rockwell" pitchFamily="18" charset="0"/>
                <a:ea typeface="Ebrima" pitchFamily="2" charset="0"/>
                <a:cs typeface="Ebrima" pitchFamily="2" charset="0"/>
              </a:rPr>
              <a:t>MEGHALAYA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5094" y="76200"/>
            <a:ext cx="10210800" cy="707886"/>
          </a:xfrm>
          <a:prstGeom prst="rect">
            <a:avLst/>
          </a:prstGeom>
          <a:solidFill>
            <a:schemeClr val="bg1">
              <a:lumMod val="95000"/>
            </a:schemeClr>
          </a:solidFill>
          <a:ln>
            <a:solidFill>
              <a:schemeClr val="accent1"/>
            </a:solidFill>
          </a:ln>
        </p:spPr>
        <p:txBody>
          <a:bodyPr wrap="square">
            <a:spAutoFit/>
          </a:bodyPr>
          <a:lstStyle/>
          <a:p>
            <a:pPr algn="ctr"/>
            <a:r>
              <a:rPr lang="en-IN" sz="2000" b="1" u="sng" dirty="0">
                <a:solidFill>
                  <a:schemeClr val="tx1">
                    <a:lumMod val="95000"/>
                    <a:lumOff val="5000"/>
                  </a:schemeClr>
                </a:solidFill>
                <a:latin typeface="Bookman Old Style" pitchFamily="18" charset="0"/>
              </a:rPr>
              <a:t>AGENDA FOR MEGHALAYA SLBC MEETING </a:t>
            </a:r>
            <a:br>
              <a:rPr lang="en-IN" sz="2000" dirty="0">
                <a:solidFill>
                  <a:schemeClr val="tx1">
                    <a:lumMod val="95000"/>
                    <a:lumOff val="5000"/>
                  </a:schemeClr>
                </a:solidFill>
                <a:latin typeface="Bookman Old Style" pitchFamily="18" charset="0"/>
              </a:rPr>
            </a:br>
            <a:r>
              <a:rPr lang="en-IN" sz="2000" b="1" u="sng" dirty="0">
                <a:solidFill>
                  <a:schemeClr val="tx1">
                    <a:lumMod val="95000"/>
                    <a:lumOff val="5000"/>
                  </a:schemeClr>
                </a:solidFill>
                <a:latin typeface="Bookman Old Style" pitchFamily="18" charset="0"/>
              </a:rPr>
              <a:t>FOR QUARTERS ENDED SEPTEMBER’ 2021</a:t>
            </a:r>
            <a:endParaRPr lang="en-IN" sz="2000" i="1" dirty="0">
              <a:solidFill>
                <a:schemeClr val="tx1">
                  <a:lumMod val="95000"/>
                  <a:lumOff val="5000"/>
                </a:schemeClr>
              </a:solidFill>
            </a:endParaRPr>
          </a:p>
        </p:txBody>
      </p:sp>
      <p:sp>
        <p:nvSpPr>
          <p:cNvPr id="6" name="Content Placeholder 2"/>
          <p:cNvSpPr txBox="1">
            <a:spLocks/>
          </p:cNvSpPr>
          <p:nvPr/>
        </p:nvSpPr>
        <p:spPr>
          <a:xfrm>
            <a:off x="115094" y="838200"/>
            <a:ext cx="10210800" cy="990600"/>
          </a:xfrm>
          <a:prstGeom prst="rect">
            <a:avLst/>
          </a:prstGeom>
          <a:solidFill>
            <a:schemeClr val="bg1">
              <a:lumMod val="95000"/>
            </a:schemeClr>
          </a:solidFill>
          <a:ln>
            <a:solidFill>
              <a:schemeClr val="accent1"/>
            </a:solidFill>
          </a:ln>
        </p:spPr>
        <p:txBody>
          <a:bodyPr vert="horz" lIns="0" rIns="18288">
            <a:normAutofit fontScale="92500" lnSpcReduction="10000"/>
          </a:bodyPr>
          <a:lstStyle/>
          <a:p>
            <a:r>
              <a:rPr lang="en-US" sz="1200" b="1" u="sng" dirty="0">
                <a:solidFill>
                  <a:schemeClr val="bg1">
                    <a:lumMod val="95000"/>
                    <a:lumOff val="5000"/>
                  </a:schemeClr>
                </a:solidFill>
                <a:latin typeface="Bookman Old Style" pitchFamily="18" charset="0"/>
                <a:ea typeface="Cambria" pitchFamily="18" charset="0"/>
              </a:rPr>
              <a:t> </a:t>
            </a:r>
            <a:r>
              <a:rPr lang="en-US" sz="1600" b="1" u="sng" dirty="0">
                <a:solidFill>
                  <a:schemeClr val="tx1">
                    <a:lumMod val="95000"/>
                    <a:lumOff val="5000"/>
                  </a:schemeClr>
                </a:solidFill>
                <a:latin typeface="Bookman Old Style" pitchFamily="18" charset="0"/>
              </a:rPr>
              <a:t>Adoption of minutes:</a:t>
            </a:r>
          </a:p>
          <a:p>
            <a:pPr algn="just"/>
            <a:endParaRPr lang="en-US" sz="800" dirty="0">
              <a:solidFill>
                <a:schemeClr val="tx1">
                  <a:lumMod val="95000"/>
                  <a:lumOff val="5000"/>
                </a:schemeClr>
              </a:solidFill>
              <a:latin typeface="Bookman Old Style" pitchFamily="18" charset="0"/>
            </a:endParaRPr>
          </a:p>
          <a:p>
            <a:pPr algn="just"/>
            <a:r>
              <a:rPr lang="en-US" sz="1400" dirty="0">
                <a:solidFill>
                  <a:srgbClr val="000000"/>
                </a:solidFill>
                <a:latin typeface="Bookman Old Style" pitchFamily="18" charset="0"/>
              </a:rPr>
              <a:t>The minutes of the State Level Bankers’ Committee (SLBC) meeting held on 29.10.2021 for the Quarter ending June, 2021 was circulated to all the members. Since no request for amendment has been received, the house is requested to adopt the said minutes.</a:t>
            </a:r>
            <a:endParaRPr lang="en-IN" sz="1400" dirty="0">
              <a:solidFill>
                <a:srgbClr val="000000"/>
              </a:solidFill>
              <a:latin typeface="Bookman Old Style" pitchFamily="18" charset="0"/>
            </a:endParaRPr>
          </a:p>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IN" sz="1400" b="0" i="0" u="none" strike="noStrike" kern="1200" cap="none" spc="0" normalizeH="0" baseline="0" noProof="0" dirty="0">
              <a:ln>
                <a:noFill/>
              </a:ln>
              <a:solidFill>
                <a:schemeClr val="tx1"/>
              </a:solidFill>
              <a:effectLst/>
              <a:uLnTx/>
              <a:uFillTx/>
              <a:latin typeface="Cambria" pitchFamily="18" charset="0"/>
              <a:ea typeface="Cambria" pitchFamily="18" charset="0"/>
              <a:cs typeface="+mn-cs"/>
            </a:endParaRPr>
          </a:p>
          <a:p>
            <a:pPr marL="0" marR="45720" lvl="0" indent="0" algn="r"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1"/>
          <p:cNvSpPr>
            <a:spLocks noChangeArrowheads="1"/>
          </p:cNvSpPr>
          <p:nvPr/>
        </p:nvSpPr>
        <p:spPr bwMode="auto">
          <a:xfrm>
            <a:off x="115094" y="1828800"/>
            <a:ext cx="10210800" cy="738664"/>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r>
              <a:rPr lang="en-US" sz="1400" b="1" u="sng" dirty="0">
                <a:solidFill>
                  <a:schemeClr val="tx1">
                    <a:lumMod val="95000"/>
                    <a:lumOff val="5000"/>
                  </a:schemeClr>
                </a:solidFill>
                <a:latin typeface="Bookman Old Style" pitchFamily="18" charset="0"/>
              </a:rPr>
              <a:t>AGENDA :1</a:t>
            </a:r>
          </a:p>
          <a:p>
            <a:pPr algn="just"/>
            <a:r>
              <a:rPr lang="en-US" sz="1400" dirty="0">
                <a:solidFill>
                  <a:schemeClr val="tx1">
                    <a:lumMod val="95000"/>
                    <a:lumOff val="5000"/>
                  </a:schemeClr>
                </a:solidFill>
                <a:latin typeface="Bookman Old Style" pitchFamily="18" charset="0"/>
              </a:rPr>
              <a:t>The Action points emerging out of SLBC meeting held through VC on 29.10.2021 and the ATR compliances is summarized below.</a:t>
            </a:r>
            <a:endParaRPr lang="en-IN" sz="1400" dirty="0">
              <a:solidFill>
                <a:schemeClr val="tx1">
                  <a:lumMod val="95000"/>
                  <a:lumOff val="5000"/>
                </a:schemeClr>
              </a:solidFill>
              <a:latin typeface="Bookman Old Style" pitchFamily="18" charset="0"/>
            </a:endParaRPr>
          </a:p>
        </p:txBody>
      </p:sp>
      <p:graphicFrame>
        <p:nvGraphicFramePr>
          <p:cNvPr id="8" name="Table 7"/>
          <p:cNvGraphicFramePr>
            <a:graphicFrameLocks noGrp="1"/>
          </p:cNvGraphicFramePr>
          <p:nvPr/>
        </p:nvGraphicFramePr>
        <p:xfrm>
          <a:off x="115095" y="2667001"/>
          <a:ext cx="10210801" cy="4077229"/>
        </p:xfrm>
        <a:graphic>
          <a:graphicData uri="http://schemas.openxmlformats.org/drawingml/2006/table">
            <a:tbl>
              <a:tblPr/>
              <a:tblGrid>
                <a:gridCol w="498089">
                  <a:extLst>
                    <a:ext uri="{9D8B030D-6E8A-4147-A177-3AD203B41FA5}">
                      <a16:colId xmlns:a16="http://schemas.microsoft.com/office/drawing/2014/main" val="20000"/>
                    </a:ext>
                  </a:extLst>
                </a:gridCol>
                <a:gridCol w="4113241">
                  <a:extLst>
                    <a:ext uri="{9D8B030D-6E8A-4147-A177-3AD203B41FA5}">
                      <a16:colId xmlns:a16="http://schemas.microsoft.com/office/drawing/2014/main" val="20001"/>
                    </a:ext>
                  </a:extLst>
                </a:gridCol>
                <a:gridCol w="1560869">
                  <a:extLst>
                    <a:ext uri="{9D8B030D-6E8A-4147-A177-3AD203B41FA5}">
                      <a16:colId xmlns:a16="http://schemas.microsoft.com/office/drawing/2014/main" val="20002"/>
                    </a:ext>
                  </a:extLst>
                </a:gridCol>
                <a:gridCol w="4038602">
                  <a:extLst>
                    <a:ext uri="{9D8B030D-6E8A-4147-A177-3AD203B41FA5}">
                      <a16:colId xmlns:a16="http://schemas.microsoft.com/office/drawing/2014/main" val="20003"/>
                    </a:ext>
                  </a:extLst>
                </a:gridCol>
              </a:tblGrid>
              <a:tr h="447463">
                <a:tc>
                  <a:txBody>
                    <a:bodyPr/>
                    <a:lstStyle/>
                    <a:p>
                      <a:pPr algn="ctr">
                        <a:lnSpc>
                          <a:spcPct val="107000"/>
                        </a:lnSpc>
                        <a:spcAft>
                          <a:spcPts val="0"/>
                        </a:spcAft>
                      </a:pPr>
                      <a:r>
                        <a:rPr lang="en-US" sz="1320" b="1" kern="150" dirty="0">
                          <a:solidFill>
                            <a:schemeClr val="tx1">
                              <a:lumMod val="95000"/>
                              <a:lumOff val="5000"/>
                            </a:schemeClr>
                          </a:solidFill>
                          <a:latin typeface="Bookman Old Style" pitchFamily="18" charset="0"/>
                          <a:ea typeface="Cambria" pitchFamily="18" charset="0"/>
                          <a:cs typeface="Arial"/>
                        </a:rPr>
                        <a:t>S. No.</a:t>
                      </a:r>
                      <a:endParaRPr lang="en-IN" sz="132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20" b="1" kern="150" dirty="0">
                          <a:solidFill>
                            <a:schemeClr val="tx1">
                              <a:lumMod val="95000"/>
                              <a:lumOff val="5000"/>
                            </a:schemeClr>
                          </a:solidFill>
                          <a:latin typeface="Bookman Old Style" pitchFamily="18" charset="0"/>
                          <a:ea typeface="Cambria" pitchFamily="18" charset="0"/>
                          <a:cs typeface="Arial"/>
                        </a:rPr>
                        <a:t>PARTICULARS</a:t>
                      </a:r>
                      <a:endParaRPr lang="en-IN" sz="132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20" b="1" kern="150" dirty="0">
                          <a:solidFill>
                            <a:schemeClr val="tx1">
                              <a:lumMod val="95000"/>
                              <a:lumOff val="5000"/>
                            </a:schemeClr>
                          </a:solidFill>
                          <a:latin typeface="Bookman Old Style" pitchFamily="18" charset="0"/>
                          <a:ea typeface="Cambria" pitchFamily="18" charset="0"/>
                          <a:cs typeface="Arial"/>
                        </a:rPr>
                        <a:t>Action to be taken by</a:t>
                      </a:r>
                      <a:endParaRPr lang="en-IN" sz="132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20" b="1" kern="150" dirty="0">
                          <a:solidFill>
                            <a:schemeClr val="tx1">
                              <a:lumMod val="95000"/>
                              <a:lumOff val="5000"/>
                            </a:schemeClr>
                          </a:solidFill>
                          <a:latin typeface="Bookman Old Style" pitchFamily="18" charset="0"/>
                          <a:ea typeface="Cambria" pitchFamily="18" charset="0"/>
                          <a:cs typeface="Arial"/>
                        </a:rPr>
                        <a:t>Compliance Remarks/ ATR</a:t>
                      </a:r>
                      <a:endParaRPr lang="en-IN" sz="1320" kern="50" dirty="0">
                        <a:solidFill>
                          <a:schemeClr val="tx1">
                            <a:lumMod val="95000"/>
                            <a:lumOff val="5000"/>
                          </a:schemeClr>
                        </a:solidFill>
                        <a:latin typeface="Bookman Old Style" pitchFamily="18" charset="0"/>
                        <a:ea typeface="Cambria" pitchFamily="18" charset="0"/>
                        <a:cs typeface="Tahoma"/>
                      </a:endParaRPr>
                    </a:p>
                  </a:txBody>
                  <a:tcPr marL="63062" marR="6306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118658">
                <a:tc>
                  <a:txBody>
                    <a:bodyPr/>
                    <a:lstStyle/>
                    <a:p>
                      <a:pPr algn="ctr">
                        <a:lnSpc>
                          <a:spcPct val="107000"/>
                        </a:lnSpc>
                        <a:spcAft>
                          <a:spcPts val="0"/>
                        </a:spcAft>
                      </a:pPr>
                      <a:endParaRPr lang="en-US" sz="1400" kern="150" dirty="0">
                        <a:latin typeface="Bookman Old Style" pitchFamily="18" charset="0"/>
                        <a:ea typeface="Lucida Sans Unicode"/>
                        <a:cs typeface="Arial"/>
                      </a:endParaRPr>
                    </a:p>
                    <a:p>
                      <a:pPr algn="ctr">
                        <a:lnSpc>
                          <a:spcPct val="107000"/>
                        </a:lnSpc>
                        <a:spcAft>
                          <a:spcPts val="0"/>
                        </a:spcAft>
                      </a:pPr>
                      <a:r>
                        <a:rPr lang="en-US" sz="1400" kern="150" dirty="0">
                          <a:latin typeface="Bookman Old Style" pitchFamily="18" charset="0"/>
                          <a:ea typeface="Lucida Sans Unicode"/>
                          <a:cs typeface="Arial"/>
                        </a:rPr>
                        <a:t>1</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Banks with NIL disbursement in Mudra loans, Agriculture and </a:t>
                      </a:r>
                      <a:r>
                        <a:rPr lang="en-US" sz="1400" kern="150" dirty="0" err="1">
                          <a:latin typeface="Bookman Old Style" pitchFamily="18" charset="0"/>
                          <a:ea typeface="Lucida Sans Unicode"/>
                          <a:cs typeface="Arial"/>
                        </a:rPr>
                        <a:t>Agri</a:t>
                      </a:r>
                      <a:r>
                        <a:rPr lang="en-US" sz="1400" kern="150" dirty="0">
                          <a:latin typeface="Bookman Old Style" pitchFamily="18" charset="0"/>
                          <a:ea typeface="Lucida Sans Unicode"/>
                          <a:cs typeface="Arial"/>
                        </a:rPr>
                        <a:t>-allied activities like Piggery, KCC for Dairy and Fishery activities to make concerted efforts with special focus for extending working capital requirement of farmers and entrepreneurs.</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CBI, IOB, PSB, UCO Bank, Axis Bank, Federal Bank, ICICI, IDBI, IDFC, </a:t>
                      </a:r>
                      <a:r>
                        <a:rPr lang="en-US" sz="1400" kern="150" dirty="0" err="1">
                          <a:latin typeface="Bookman Old Style" pitchFamily="18" charset="0"/>
                          <a:ea typeface="Lucida Sans Unicode"/>
                          <a:cs typeface="Arial"/>
                        </a:rPr>
                        <a:t>IndusInd</a:t>
                      </a:r>
                      <a:r>
                        <a:rPr lang="en-US" sz="1400" kern="150" dirty="0">
                          <a:latin typeface="Bookman Old Style" pitchFamily="18" charset="0"/>
                          <a:ea typeface="Lucida Sans Unicode"/>
                          <a:cs typeface="Arial"/>
                        </a:rPr>
                        <a:t>, KMB, NESFB, SIB, Yes Bank, JCUB, MCAB, SCUB and TCUB.</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Banks have confirmed to focus in extending more loans under Mudra, Agriculture and allied activities.  District level KCC camps for two months </a:t>
                      </a:r>
                      <a:r>
                        <a:rPr lang="en-US" sz="1400" kern="150" dirty="0" err="1">
                          <a:latin typeface="Bookman Old Style" pitchFamily="18" charset="0"/>
                          <a:ea typeface="Lucida Sans Unicode"/>
                          <a:cs typeface="Arial"/>
                        </a:rPr>
                        <a:t>w.e.f</a:t>
                      </a:r>
                      <a:r>
                        <a:rPr lang="en-US" sz="1400" kern="150" dirty="0">
                          <a:latin typeface="Bookman Old Style" pitchFamily="18" charset="0"/>
                          <a:ea typeface="Lucida Sans Unicode"/>
                          <a:cs typeface="Arial"/>
                        </a:rPr>
                        <a:t>. from 15.11.2021 for agri. and allied activities is being conducted throughout the State..</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118658">
                <a:tc>
                  <a:txBody>
                    <a:bodyPr/>
                    <a:lstStyle/>
                    <a:p>
                      <a:pPr algn="ctr">
                        <a:lnSpc>
                          <a:spcPct val="107000"/>
                        </a:lnSpc>
                        <a:spcAft>
                          <a:spcPts val="0"/>
                        </a:spcAft>
                      </a:pPr>
                      <a:endParaRPr lang="en-US" sz="1400" kern="150">
                        <a:latin typeface="Bookman Old Style" pitchFamily="18" charset="0"/>
                        <a:ea typeface="Lucida Sans Unicode"/>
                        <a:cs typeface="Arial"/>
                      </a:endParaRPr>
                    </a:p>
                    <a:p>
                      <a:pPr algn="ctr">
                        <a:lnSpc>
                          <a:spcPct val="107000"/>
                        </a:lnSpc>
                        <a:spcAft>
                          <a:spcPts val="0"/>
                        </a:spcAft>
                      </a:pPr>
                      <a:r>
                        <a:rPr lang="en-US" sz="1400" kern="150">
                          <a:latin typeface="Bookman Old Style" pitchFamily="18" charset="0"/>
                          <a:ea typeface="Lucida Sans Unicode"/>
                          <a:cs typeface="Arial"/>
                        </a:rPr>
                        <a:t>2</a:t>
                      </a:r>
                      <a:endParaRPr lang="en-IN" sz="1400" kern="5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Banks are facing mounting </a:t>
                      </a:r>
                      <a:r>
                        <a:rPr lang="en-US" sz="1400" kern="150" dirty="0" err="1">
                          <a:latin typeface="Bookman Old Style" pitchFamily="18" charset="0"/>
                          <a:ea typeface="Lucida Sans Unicode"/>
                          <a:cs typeface="Arial"/>
                        </a:rPr>
                        <a:t>overdues</a:t>
                      </a:r>
                      <a:r>
                        <a:rPr lang="en-US" sz="1400" kern="150" dirty="0">
                          <a:latin typeface="Bookman Old Style" pitchFamily="18" charset="0"/>
                          <a:ea typeface="Lucida Sans Unicode"/>
                          <a:cs typeface="Arial"/>
                        </a:rPr>
                        <a:t> at around 50% and NPA at around 12% in Agriculture loans and Government sponsored schemes loans.</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Government department and District Bakijai officers</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Finance department have taken up with the DC vide No.FiF.11/1998/739 dated 06.11.2021 on banks NPA and Bakijai cases. </a:t>
                      </a:r>
                      <a:endParaRPr lang="en-IN" sz="1400" kern="50" dirty="0">
                        <a:latin typeface="Bookman Old Style" pitchFamily="18" charset="0"/>
                        <a:ea typeface="Lucida Sans Unicode"/>
                        <a:cs typeface="Tahom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77608" y="152401"/>
          <a:ext cx="10148286" cy="6568071"/>
        </p:xfrm>
        <a:graphic>
          <a:graphicData uri="http://schemas.openxmlformats.org/drawingml/2006/table">
            <a:tbl>
              <a:tblPr/>
              <a:tblGrid>
                <a:gridCol w="495039">
                  <a:extLst>
                    <a:ext uri="{9D8B030D-6E8A-4147-A177-3AD203B41FA5}">
                      <a16:colId xmlns:a16="http://schemas.microsoft.com/office/drawing/2014/main" val="20000"/>
                    </a:ext>
                  </a:extLst>
                </a:gridCol>
                <a:gridCol w="4088058">
                  <a:extLst>
                    <a:ext uri="{9D8B030D-6E8A-4147-A177-3AD203B41FA5}">
                      <a16:colId xmlns:a16="http://schemas.microsoft.com/office/drawing/2014/main" val="20001"/>
                    </a:ext>
                  </a:extLst>
                </a:gridCol>
                <a:gridCol w="1473137">
                  <a:extLst>
                    <a:ext uri="{9D8B030D-6E8A-4147-A177-3AD203B41FA5}">
                      <a16:colId xmlns:a16="http://schemas.microsoft.com/office/drawing/2014/main" val="20002"/>
                    </a:ext>
                  </a:extLst>
                </a:gridCol>
                <a:gridCol w="4092052">
                  <a:extLst>
                    <a:ext uri="{9D8B030D-6E8A-4147-A177-3AD203B41FA5}">
                      <a16:colId xmlns:a16="http://schemas.microsoft.com/office/drawing/2014/main" val="20003"/>
                    </a:ext>
                  </a:extLst>
                </a:gridCol>
              </a:tblGrid>
              <a:tr h="2438399">
                <a:tc>
                  <a:txBody>
                    <a:bodyPr/>
                    <a:lstStyle/>
                    <a:p>
                      <a:pPr algn="ctr">
                        <a:lnSpc>
                          <a:spcPct val="107000"/>
                        </a:lnSpc>
                        <a:spcAft>
                          <a:spcPts val="0"/>
                        </a:spcAft>
                      </a:pPr>
                      <a:endParaRPr lang="en-US" sz="1400" kern="150" dirty="0">
                        <a:latin typeface="Bookman Old Style" pitchFamily="18" charset="0"/>
                        <a:ea typeface="Lucida Sans Unicode"/>
                        <a:cs typeface="Arial"/>
                      </a:endParaRPr>
                    </a:p>
                    <a:p>
                      <a:pPr algn="ctr">
                        <a:lnSpc>
                          <a:spcPct val="107000"/>
                        </a:lnSpc>
                        <a:spcAft>
                          <a:spcPts val="0"/>
                        </a:spcAft>
                      </a:pPr>
                      <a:r>
                        <a:rPr lang="en-US" sz="1400" kern="150" dirty="0">
                          <a:latin typeface="Bookman Old Style" pitchFamily="18" charset="0"/>
                          <a:ea typeface="Lucida Sans Unicode"/>
                          <a:cs typeface="Arial"/>
                        </a:rPr>
                        <a:t>3</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Banks to put in place suitable mechanism to increase lending quarter on quarter, particularly Banks with less than 20% CD ratio </a:t>
                      </a:r>
                      <a:endParaRPr lang="en-IN" sz="1400" kern="50" dirty="0">
                        <a:latin typeface="Bookman Old Style" pitchFamily="18" charset="0"/>
                        <a:ea typeface="Lucida Sans Unicode"/>
                        <a:cs typeface="Tahoma"/>
                      </a:endParaRPr>
                    </a:p>
                    <a:p>
                      <a:pPr algn="just">
                        <a:lnSpc>
                          <a:spcPct val="107000"/>
                        </a:lnSpc>
                        <a:spcAft>
                          <a:spcPts val="0"/>
                        </a:spcAft>
                      </a:pPr>
                      <a:r>
                        <a:rPr lang="en-US" sz="1400" kern="150" dirty="0">
                          <a:latin typeface="Bookman Old Style" pitchFamily="18" charset="0"/>
                          <a:ea typeface="Lucida Sans Unicode"/>
                          <a:cs typeface="Arial"/>
                        </a:rPr>
                        <a:t>KMB, IDFC and SIB to submit the report on planning and strategy to improve CD ratio</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KMB, IDFC, SIB, Yes Bank, Union Bank,  NESFB and Finance Department</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There are five banks with less than 20% CD ratio in September 2021 against seven banks in the last quarter. </a:t>
                      </a:r>
                      <a:endParaRPr lang="en-IN" sz="1400" kern="50" dirty="0">
                        <a:latin typeface="Bookman Old Style" pitchFamily="18" charset="0"/>
                        <a:ea typeface="Lucida Sans Unicode"/>
                        <a:cs typeface="Tahoma"/>
                      </a:endParaRPr>
                    </a:p>
                    <a:p>
                      <a:pPr algn="just">
                        <a:lnSpc>
                          <a:spcPct val="107000"/>
                        </a:lnSpc>
                        <a:spcAft>
                          <a:spcPts val="0"/>
                        </a:spcAft>
                      </a:pPr>
                      <a:r>
                        <a:rPr lang="en-US" sz="1400" kern="150" dirty="0">
                          <a:latin typeface="Bookman Old Style" pitchFamily="18" charset="0"/>
                          <a:ea typeface="Lucida Sans Unicode"/>
                          <a:cs typeface="Arial"/>
                        </a:rPr>
                        <a:t>IDFC and SIB have started offering more loan segments and assured to cross 20% CD ratio within March-2022. KMB is not authorized to sanction any loan by controller. </a:t>
                      </a:r>
                      <a:endParaRPr lang="en-IN" sz="1400" kern="50" dirty="0">
                        <a:latin typeface="Bookman Old Style" pitchFamily="18" charset="0"/>
                        <a:ea typeface="Lucida Sans Unicode"/>
                        <a:cs typeface="Tahoma"/>
                      </a:endParaRPr>
                    </a:p>
                    <a:p>
                      <a:pPr algn="just">
                        <a:lnSpc>
                          <a:spcPct val="107000"/>
                        </a:lnSpc>
                        <a:spcAft>
                          <a:spcPts val="0"/>
                        </a:spcAft>
                      </a:pPr>
                      <a:r>
                        <a:rPr lang="en-US" sz="1400" kern="150" dirty="0">
                          <a:latin typeface="Bookman Old Style" pitchFamily="18" charset="0"/>
                          <a:ea typeface="Lucida Sans Unicode"/>
                          <a:cs typeface="Arial"/>
                        </a:rPr>
                        <a:t>Two banks i.e. Yes bank and IDBI have crossed the 20% benchmark during the quarter.</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017165">
                <a:tc>
                  <a:txBody>
                    <a:bodyPr/>
                    <a:lstStyle/>
                    <a:p>
                      <a:pPr algn="ctr">
                        <a:lnSpc>
                          <a:spcPct val="107000"/>
                        </a:lnSpc>
                        <a:spcAft>
                          <a:spcPts val="0"/>
                        </a:spcAft>
                      </a:pPr>
                      <a:endParaRPr lang="en-IN" sz="1400" kern="50">
                        <a:latin typeface="Bookman Old Style" pitchFamily="18" charset="0"/>
                        <a:ea typeface="Lucida Sans Unicode"/>
                        <a:cs typeface="Tahoma"/>
                      </a:endParaRPr>
                    </a:p>
                    <a:p>
                      <a:pPr algn="ctr">
                        <a:lnSpc>
                          <a:spcPct val="107000"/>
                        </a:lnSpc>
                        <a:spcAft>
                          <a:spcPts val="0"/>
                        </a:spcAft>
                      </a:pPr>
                      <a:r>
                        <a:rPr lang="en-US" sz="1400" kern="150">
                          <a:latin typeface="Bookman Old Style" pitchFamily="18" charset="0"/>
                          <a:ea typeface="Lucida Sans Unicode"/>
                          <a:cs typeface="Arial"/>
                        </a:rPr>
                        <a:t>4</a:t>
                      </a:r>
                      <a:endParaRPr lang="en-IN" sz="14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Arial Unicode MS"/>
                          <a:cs typeface="Arial"/>
                        </a:rPr>
                        <a:t>Branch expansion plan to open branches in rural areas is very slow. This will have negative impact in Financial Inclusion and financial services in rural areas.</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400" kern="150">
                          <a:latin typeface="Bookman Old Style" pitchFamily="18" charset="0"/>
                          <a:ea typeface="Lucida Sans Unicode"/>
                          <a:cs typeface="Arial"/>
                        </a:rPr>
                        <a:t>SBI, NESFB, MCAB, PNB, MRB, Canara and Axis bank</a:t>
                      </a:r>
                      <a:endParaRPr lang="en-IN" sz="14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dirty="0">
                          <a:latin typeface="Bookman Old Style" pitchFamily="18" charset="0"/>
                          <a:ea typeface="Times New Roman"/>
                          <a:cs typeface="Mangal"/>
                        </a:rPr>
                        <a:t>SBI have open three branches   at </a:t>
                      </a:r>
                      <a:r>
                        <a:rPr lang="en-US" sz="1400" dirty="0" err="1">
                          <a:latin typeface="Bookman Old Style" pitchFamily="18" charset="0"/>
                          <a:ea typeface="Times New Roman"/>
                          <a:cs typeface="Mangal"/>
                        </a:rPr>
                        <a:t>Sohryngkham</a:t>
                      </a:r>
                      <a:r>
                        <a:rPr lang="en-US" sz="1400" dirty="0">
                          <a:latin typeface="Bookman Old Style" pitchFamily="18" charset="0"/>
                          <a:ea typeface="Times New Roman"/>
                          <a:cs typeface="Mangal"/>
                        </a:rPr>
                        <a:t>, </a:t>
                      </a:r>
                      <a:r>
                        <a:rPr lang="en-US" sz="1400" dirty="0" err="1">
                          <a:latin typeface="Bookman Old Style" pitchFamily="18" charset="0"/>
                          <a:ea typeface="Times New Roman"/>
                          <a:cs typeface="Mangal"/>
                        </a:rPr>
                        <a:t>Mawdiangdiang</a:t>
                      </a:r>
                      <a:r>
                        <a:rPr lang="en-US" sz="1400" dirty="0">
                          <a:latin typeface="Bookman Old Style" pitchFamily="18" charset="0"/>
                          <a:ea typeface="Times New Roman"/>
                          <a:cs typeface="Mangal"/>
                        </a:rPr>
                        <a:t>, and William Nagar from the target of 5 branch for 2021-22</a:t>
                      </a:r>
                      <a:endParaRPr lang="en-IN" sz="14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037401">
                <a:tc>
                  <a:txBody>
                    <a:bodyPr/>
                    <a:lstStyle/>
                    <a:p>
                      <a:pPr algn="ctr">
                        <a:lnSpc>
                          <a:spcPct val="107000"/>
                        </a:lnSpc>
                        <a:spcAft>
                          <a:spcPts val="0"/>
                        </a:spcAft>
                      </a:pPr>
                      <a:endParaRPr lang="en-US" sz="1400" kern="150" dirty="0">
                        <a:solidFill>
                          <a:srgbClr val="000000"/>
                        </a:solidFill>
                        <a:latin typeface="Bookman Old Style" pitchFamily="18" charset="0"/>
                        <a:ea typeface="Lucida Sans Unicode"/>
                        <a:cs typeface="Arial"/>
                      </a:endParaRPr>
                    </a:p>
                    <a:p>
                      <a:pPr algn="ctr">
                        <a:lnSpc>
                          <a:spcPct val="107000"/>
                        </a:lnSpc>
                        <a:spcAft>
                          <a:spcPts val="0"/>
                        </a:spcAft>
                      </a:pPr>
                      <a:r>
                        <a:rPr lang="en-US" sz="1400" kern="150" dirty="0">
                          <a:solidFill>
                            <a:srgbClr val="000000"/>
                          </a:solidFill>
                          <a:latin typeface="Bookman Old Style" pitchFamily="18" charset="0"/>
                          <a:ea typeface="Lucida Sans Unicode"/>
                          <a:cs typeface="Arial"/>
                        </a:rPr>
                        <a:t>5</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dirty="0">
                          <a:solidFill>
                            <a:srgbClr val="000000"/>
                          </a:solidFill>
                          <a:latin typeface="Bookman Old Style" pitchFamily="18" charset="0"/>
                          <a:ea typeface="Times New Roman"/>
                          <a:cs typeface="Arial"/>
                        </a:rPr>
                        <a:t>Dr V Kumar D, Commissioner &amp; Secretary Finance department pointed out the need to stop TDS deduction from VEC accounts under MGNREGA daily wages</a:t>
                      </a:r>
                      <a:endParaRPr lang="en-IN" sz="14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endParaRPr lang="en-US" sz="1400" kern="150" dirty="0">
                        <a:latin typeface="Bookman Old Style" pitchFamily="18" charset="0"/>
                        <a:ea typeface="Lucida Sans Unicode"/>
                        <a:cs typeface="Arial"/>
                      </a:endParaRPr>
                    </a:p>
                    <a:p>
                      <a:pPr algn="ctr">
                        <a:lnSpc>
                          <a:spcPct val="107000"/>
                        </a:lnSpc>
                        <a:spcAft>
                          <a:spcPts val="0"/>
                        </a:spcAft>
                      </a:pPr>
                      <a:r>
                        <a:rPr lang="en-US" sz="1400" kern="150" dirty="0">
                          <a:latin typeface="Bookman Old Style" pitchFamily="18" charset="0"/>
                          <a:ea typeface="Lucida Sans Unicode"/>
                          <a:cs typeface="Arial"/>
                        </a:rPr>
                        <a:t>All Banks</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Banks have been informed to stop deducting TDS from VEC accounts under MGNREGA immediately.</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600463">
                <a:tc>
                  <a:txBody>
                    <a:bodyPr/>
                    <a:lstStyle/>
                    <a:p>
                      <a:pPr algn="ctr">
                        <a:lnSpc>
                          <a:spcPct val="107000"/>
                        </a:lnSpc>
                        <a:spcAft>
                          <a:spcPts val="0"/>
                        </a:spcAft>
                      </a:pPr>
                      <a:endParaRPr lang="en-US" sz="1400" kern="150" dirty="0">
                        <a:latin typeface="Bookman Old Style" pitchFamily="18" charset="0"/>
                        <a:ea typeface="Lucida Sans Unicode"/>
                        <a:cs typeface="Arial"/>
                      </a:endParaRPr>
                    </a:p>
                    <a:p>
                      <a:pPr algn="ctr">
                        <a:lnSpc>
                          <a:spcPct val="107000"/>
                        </a:lnSpc>
                        <a:spcAft>
                          <a:spcPts val="0"/>
                        </a:spcAft>
                      </a:pPr>
                      <a:r>
                        <a:rPr lang="en-US" sz="1400" kern="150" dirty="0">
                          <a:latin typeface="Bookman Old Style" pitchFamily="18" charset="0"/>
                          <a:ea typeface="Lucida Sans Unicode"/>
                          <a:cs typeface="Arial"/>
                        </a:rPr>
                        <a:t>6</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dirty="0">
                          <a:latin typeface="Bookman Old Style" pitchFamily="18" charset="0"/>
                          <a:ea typeface="Times New Roman"/>
                          <a:cs typeface="Arial"/>
                        </a:rPr>
                        <a:t>Banks are requested to submit the BC details report bank-wise</a:t>
                      </a:r>
                      <a:endParaRPr lang="en-IN" sz="14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400" kern="150" dirty="0">
                          <a:latin typeface="Bookman Old Style" pitchFamily="18" charset="0"/>
                          <a:ea typeface="Lucida Sans Unicode"/>
                          <a:cs typeface="Arial"/>
                        </a:rPr>
                        <a:t>All banks</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BC details have been submitted to Finance department on 02.11.2021 </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1401934">
                <a:tc>
                  <a:txBody>
                    <a:bodyPr/>
                    <a:lstStyle/>
                    <a:p>
                      <a:pPr algn="ctr">
                        <a:lnSpc>
                          <a:spcPct val="107000"/>
                        </a:lnSpc>
                        <a:spcAft>
                          <a:spcPts val="0"/>
                        </a:spcAft>
                      </a:pPr>
                      <a:endParaRPr lang="en-US" sz="1400" kern="150">
                        <a:latin typeface="Bookman Old Style" pitchFamily="18" charset="0"/>
                        <a:ea typeface="Lucida Sans Unicode"/>
                        <a:cs typeface="Arial"/>
                      </a:endParaRPr>
                    </a:p>
                    <a:p>
                      <a:pPr algn="ctr">
                        <a:lnSpc>
                          <a:spcPct val="107000"/>
                        </a:lnSpc>
                        <a:spcAft>
                          <a:spcPts val="0"/>
                        </a:spcAft>
                      </a:pPr>
                      <a:r>
                        <a:rPr lang="en-US" sz="1400" kern="150">
                          <a:latin typeface="Bookman Old Style" pitchFamily="18" charset="0"/>
                          <a:ea typeface="Lucida Sans Unicode"/>
                          <a:cs typeface="Arial"/>
                        </a:rPr>
                        <a:t>7</a:t>
                      </a:r>
                      <a:endParaRPr lang="en-IN" sz="14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a:latin typeface="Bookman Old Style" pitchFamily="18" charset="0"/>
                          <a:ea typeface="Times New Roman"/>
                          <a:cs typeface="Arial"/>
                        </a:rPr>
                        <a:t>As the major issues of FI and banking services in villages depends on Internet connectivity, Road communication, and irregular power supply. The Banks are requested to submit the status report to finance department and SLBC</a:t>
                      </a:r>
                      <a:endParaRPr lang="en-IN" sz="140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endParaRPr lang="en-US" sz="1400" kern="150">
                        <a:latin typeface="Bookman Old Style" pitchFamily="18" charset="0"/>
                        <a:ea typeface="Lucida Sans Unicode"/>
                        <a:cs typeface="Arial"/>
                      </a:endParaRPr>
                    </a:p>
                    <a:p>
                      <a:pPr algn="ctr">
                        <a:lnSpc>
                          <a:spcPct val="107000"/>
                        </a:lnSpc>
                        <a:spcAft>
                          <a:spcPts val="0"/>
                        </a:spcAft>
                      </a:pPr>
                      <a:r>
                        <a:rPr lang="en-US" sz="1400" kern="150">
                          <a:latin typeface="Bookman Old Style" pitchFamily="18" charset="0"/>
                          <a:ea typeface="Lucida Sans Unicode"/>
                          <a:cs typeface="Arial"/>
                        </a:rPr>
                        <a:t>All Banks</a:t>
                      </a:r>
                      <a:endParaRPr lang="en-IN" sz="14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400" kern="150" dirty="0">
                          <a:latin typeface="Bookman Old Style" pitchFamily="18" charset="0"/>
                          <a:ea typeface="Lucida Sans Unicode"/>
                          <a:cs typeface="Arial"/>
                        </a:rPr>
                        <a:t>Nine banks have submitted the reports, SLBC is following up with the remaining banks to submit at the earliest</a:t>
                      </a:r>
                      <a:endParaRPr lang="en-IN" sz="14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15094" y="152400"/>
          <a:ext cx="10210799" cy="6656705"/>
        </p:xfrm>
        <a:graphic>
          <a:graphicData uri="http://schemas.openxmlformats.org/drawingml/2006/table">
            <a:tbl>
              <a:tblPr/>
              <a:tblGrid>
                <a:gridCol w="498088">
                  <a:extLst>
                    <a:ext uri="{9D8B030D-6E8A-4147-A177-3AD203B41FA5}">
                      <a16:colId xmlns:a16="http://schemas.microsoft.com/office/drawing/2014/main" val="20000"/>
                    </a:ext>
                  </a:extLst>
                </a:gridCol>
                <a:gridCol w="4113240">
                  <a:extLst>
                    <a:ext uri="{9D8B030D-6E8A-4147-A177-3AD203B41FA5}">
                      <a16:colId xmlns:a16="http://schemas.microsoft.com/office/drawing/2014/main" val="20001"/>
                    </a:ext>
                  </a:extLst>
                </a:gridCol>
                <a:gridCol w="1252165">
                  <a:extLst>
                    <a:ext uri="{9D8B030D-6E8A-4147-A177-3AD203B41FA5}">
                      <a16:colId xmlns:a16="http://schemas.microsoft.com/office/drawing/2014/main" val="20002"/>
                    </a:ext>
                  </a:extLst>
                </a:gridCol>
                <a:gridCol w="4347306">
                  <a:extLst>
                    <a:ext uri="{9D8B030D-6E8A-4147-A177-3AD203B41FA5}">
                      <a16:colId xmlns:a16="http://schemas.microsoft.com/office/drawing/2014/main" val="20003"/>
                    </a:ext>
                  </a:extLst>
                </a:gridCol>
              </a:tblGrid>
              <a:tr h="914400">
                <a:tc>
                  <a:txBody>
                    <a:bodyPr/>
                    <a:lstStyle/>
                    <a:p>
                      <a:pPr algn="ctr">
                        <a:lnSpc>
                          <a:spcPct val="107000"/>
                        </a:lnSpc>
                        <a:spcAft>
                          <a:spcPts val="0"/>
                        </a:spcAft>
                      </a:pPr>
                      <a:endParaRPr lang="en-US" sz="1300" kern="150" dirty="0">
                        <a:latin typeface="Bookman Old Style" pitchFamily="18" charset="0"/>
                        <a:ea typeface="Lucida Sans Unicode"/>
                        <a:cs typeface="Arial"/>
                      </a:endParaRPr>
                    </a:p>
                    <a:p>
                      <a:pPr algn="ctr">
                        <a:lnSpc>
                          <a:spcPct val="107000"/>
                        </a:lnSpc>
                        <a:spcAft>
                          <a:spcPts val="0"/>
                        </a:spcAft>
                      </a:pPr>
                      <a:r>
                        <a:rPr lang="en-US" sz="1300" kern="150" dirty="0">
                          <a:latin typeface="Bookman Old Style" pitchFamily="18" charset="0"/>
                          <a:ea typeface="Lucida Sans Unicode"/>
                          <a:cs typeface="Arial"/>
                        </a:rPr>
                        <a:t>8</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dirty="0">
                          <a:latin typeface="Bookman Old Style" pitchFamily="18" charset="0"/>
                          <a:ea typeface="Times New Roman"/>
                          <a:cs typeface="Arial"/>
                        </a:rPr>
                        <a:t>PMEGP Schemes – A separate review meeting to resolve the pending proposals with various banks</a:t>
                      </a:r>
                      <a:endParaRPr lang="en-IN" sz="13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150" dirty="0">
                          <a:latin typeface="Bookman Old Style" pitchFamily="18" charset="0"/>
                          <a:ea typeface="Lucida Sans Unicode"/>
                          <a:cs typeface="Arial"/>
                        </a:rPr>
                        <a:t>Industries department, Finance Dept, KVIC and Banks</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Separate review meeting was held on 10.11.2021. Banks have informed about the difficulty to contact the beneficiaries. Banks assured to sanction and disbursed eligible proposals.</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933704">
                <a:tc>
                  <a:txBody>
                    <a:bodyPr/>
                    <a:lstStyle/>
                    <a:p>
                      <a:pPr algn="ctr">
                        <a:lnSpc>
                          <a:spcPct val="107000"/>
                        </a:lnSpc>
                        <a:spcAft>
                          <a:spcPts val="0"/>
                        </a:spcAft>
                      </a:pPr>
                      <a:endParaRPr lang="en-US" sz="1300" kern="150">
                        <a:latin typeface="Bookman Old Style" pitchFamily="18" charset="0"/>
                        <a:ea typeface="Lucida Sans Unicode"/>
                        <a:cs typeface="Arial"/>
                      </a:endParaRPr>
                    </a:p>
                    <a:p>
                      <a:pPr algn="ctr">
                        <a:lnSpc>
                          <a:spcPct val="107000"/>
                        </a:lnSpc>
                        <a:spcAft>
                          <a:spcPts val="0"/>
                        </a:spcAft>
                      </a:pPr>
                      <a:r>
                        <a:rPr lang="en-US" sz="1300" kern="150">
                          <a:latin typeface="Bookman Old Style" pitchFamily="18" charset="0"/>
                          <a:ea typeface="Lucida Sans Unicode"/>
                          <a:cs typeface="Arial"/>
                        </a:rPr>
                        <a:t>9</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dirty="0" err="1">
                          <a:latin typeface="Bookman Old Style" pitchFamily="18" charset="0"/>
                          <a:ea typeface="Times New Roman"/>
                          <a:cs typeface="Arial"/>
                        </a:rPr>
                        <a:t>Shri</a:t>
                      </a:r>
                      <a:r>
                        <a:rPr lang="en-US" sz="1300" dirty="0">
                          <a:latin typeface="Bookman Old Style" pitchFamily="18" charset="0"/>
                          <a:ea typeface="Times New Roman"/>
                          <a:cs typeface="Arial"/>
                        </a:rPr>
                        <a:t> </a:t>
                      </a:r>
                      <a:r>
                        <a:rPr lang="en-US" sz="1300" dirty="0" err="1">
                          <a:latin typeface="Bookman Old Style" pitchFamily="18" charset="0"/>
                          <a:ea typeface="Times New Roman"/>
                          <a:cs typeface="Arial"/>
                        </a:rPr>
                        <a:t>Sampat</a:t>
                      </a:r>
                      <a:r>
                        <a:rPr lang="en-US" sz="1300" dirty="0">
                          <a:latin typeface="Bookman Old Style" pitchFamily="18" charset="0"/>
                          <a:ea typeface="Times New Roman"/>
                          <a:cs typeface="Arial"/>
                        </a:rPr>
                        <a:t> Kumar, Principal Secretary to the Government of Meghalaya requested the Banks to ensure opening of pending SGH Saving bank account at the earliest. </a:t>
                      </a:r>
                      <a:endParaRPr lang="en-IN" sz="13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150" dirty="0">
                          <a:latin typeface="Bookman Old Style" pitchFamily="18" charset="0"/>
                          <a:ea typeface="Lucida Sans Unicode"/>
                          <a:cs typeface="Arial"/>
                        </a:rPr>
                        <a:t>MRB, MCAB, SBI, PNB, CBI, NESFB, UCO Bank</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Banks assured to open remaining accounts if there are no issues. The matter was discussed in the review Sub-committee meeting held on  02.12.2021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990600">
                <a:tc>
                  <a:txBody>
                    <a:bodyPr/>
                    <a:lstStyle/>
                    <a:p>
                      <a:pPr algn="ctr">
                        <a:lnSpc>
                          <a:spcPct val="107000"/>
                        </a:lnSpc>
                        <a:spcAft>
                          <a:spcPts val="0"/>
                        </a:spcAft>
                      </a:pPr>
                      <a:endParaRPr lang="en-US" sz="1300" kern="150" dirty="0">
                        <a:latin typeface="Bookman Old Style" pitchFamily="18" charset="0"/>
                        <a:ea typeface="Lucida Sans Unicode"/>
                        <a:cs typeface="Arial"/>
                      </a:endParaRPr>
                    </a:p>
                    <a:p>
                      <a:pPr algn="ctr">
                        <a:lnSpc>
                          <a:spcPct val="107000"/>
                        </a:lnSpc>
                        <a:spcAft>
                          <a:spcPts val="0"/>
                        </a:spcAft>
                      </a:pPr>
                      <a:r>
                        <a:rPr lang="en-US" sz="1300" kern="150" dirty="0">
                          <a:latin typeface="Bookman Old Style" pitchFamily="18" charset="0"/>
                          <a:ea typeface="Lucida Sans Unicode"/>
                          <a:cs typeface="Arial"/>
                        </a:rPr>
                        <a:t>10</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dirty="0">
                          <a:latin typeface="Bookman Old Style" pitchFamily="18" charset="0"/>
                          <a:ea typeface="Times New Roman"/>
                          <a:cs typeface="Arial"/>
                        </a:rPr>
                        <a:t>Uncovered villages in </a:t>
                      </a:r>
                      <a:r>
                        <a:rPr lang="en-US" sz="1300" dirty="0" err="1">
                          <a:latin typeface="Bookman Old Style" pitchFamily="18" charset="0"/>
                          <a:ea typeface="Times New Roman"/>
                          <a:cs typeface="Arial"/>
                        </a:rPr>
                        <a:t>Jandhan</a:t>
                      </a:r>
                      <a:r>
                        <a:rPr lang="en-US" sz="1300" dirty="0">
                          <a:latin typeface="Bookman Old Style" pitchFamily="18" charset="0"/>
                          <a:ea typeface="Times New Roman"/>
                          <a:cs typeface="Arial"/>
                        </a:rPr>
                        <a:t> </a:t>
                      </a:r>
                      <a:r>
                        <a:rPr lang="en-US" sz="1300" dirty="0" err="1">
                          <a:latin typeface="Bookman Old Style" pitchFamily="18" charset="0"/>
                          <a:ea typeface="Times New Roman"/>
                          <a:cs typeface="Arial"/>
                        </a:rPr>
                        <a:t>darshak</a:t>
                      </a:r>
                      <a:r>
                        <a:rPr lang="en-US" sz="1300" dirty="0">
                          <a:latin typeface="Bookman Old Style" pitchFamily="18" charset="0"/>
                          <a:ea typeface="Times New Roman"/>
                          <a:cs typeface="Arial"/>
                        </a:rPr>
                        <a:t> app – HDFC, MCAB and ICICI Banks are requested to cover the remaining 15 villages and upload the banking touch points in </a:t>
                      </a:r>
                      <a:r>
                        <a:rPr lang="en-US" sz="1300" dirty="0" err="1">
                          <a:latin typeface="Bookman Old Style" pitchFamily="18" charset="0"/>
                          <a:ea typeface="Times New Roman"/>
                          <a:cs typeface="Arial"/>
                        </a:rPr>
                        <a:t>Jandhan</a:t>
                      </a:r>
                      <a:r>
                        <a:rPr lang="en-US" sz="1300" dirty="0">
                          <a:latin typeface="Bookman Old Style" pitchFamily="18" charset="0"/>
                          <a:ea typeface="Times New Roman"/>
                          <a:cs typeface="Arial"/>
                        </a:rPr>
                        <a:t> </a:t>
                      </a:r>
                      <a:r>
                        <a:rPr lang="en-US" sz="1300" dirty="0" err="1">
                          <a:latin typeface="Bookman Old Style" pitchFamily="18" charset="0"/>
                          <a:ea typeface="Times New Roman"/>
                          <a:cs typeface="Arial"/>
                        </a:rPr>
                        <a:t>darshak</a:t>
                      </a:r>
                      <a:r>
                        <a:rPr lang="en-US" sz="1300" dirty="0">
                          <a:latin typeface="Bookman Old Style" pitchFamily="18" charset="0"/>
                          <a:ea typeface="Times New Roman"/>
                          <a:cs typeface="Arial"/>
                        </a:rPr>
                        <a:t> app by November, 2021</a:t>
                      </a:r>
                      <a:endParaRPr lang="en-IN" sz="13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endParaRPr lang="en-US" sz="1300" kern="150" dirty="0">
                        <a:latin typeface="Bookman Old Style" pitchFamily="18" charset="0"/>
                        <a:ea typeface="Lucida Sans Unicode"/>
                        <a:cs typeface="Arial"/>
                      </a:endParaRPr>
                    </a:p>
                    <a:p>
                      <a:pPr algn="just">
                        <a:lnSpc>
                          <a:spcPct val="107000"/>
                        </a:lnSpc>
                        <a:spcAft>
                          <a:spcPts val="0"/>
                        </a:spcAft>
                      </a:pPr>
                      <a:r>
                        <a:rPr lang="en-US" sz="1300" kern="150" dirty="0">
                          <a:latin typeface="Bookman Old Style" pitchFamily="18" charset="0"/>
                          <a:ea typeface="Lucida Sans Unicode"/>
                          <a:cs typeface="Arial"/>
                        </a:rPr>
                        <a:t>MRB, MCAB, ICICI Bank</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ICICI bank and HDFC have covered the allotted villages but </a:t>
                      </a:r>
                      <a:r>
                        <a:rPr lang="en-US" sz="1300" kern="150" dirty="0" err="1">
                          <a:latin typeface="Bookman Old Style" pitchFamily="18" charset="0"/>
                          <a:ea typeface="Lucida Sans Unicode"/>
                          <a:cs typeface="Arial"/>
                        </a:rPr>
                        <a:t>updation</a:t>
                      </a:r>
                      <a:r>
                        <a:rPr lang="en-US" sz="1300" kern="150" dirty="0">
                          <a:latin typeface="Bookman Old Style" pitchFamily="18" charset="0"/>
                          <a:ea typeface="Lucida Sans Unicode"/>
                          <a:cs typeface="Arial"/>
                        </a:rPr>
                        <a:t> of banking touch points in the app is expected to complete by 05.12.2021</a:t>
                      </a:r>
                      <a:endParaRPr lang="en-IN" sz="1300" kern="50" dirty="0">
                        <a:latin typeface="Bookman Old Style" pitchFamily="18" charset="0"/>
                        <a:ea typeface="Lucida Sans Unicode"/>
                        <a:cs typeface="Tahoma"/>
                      </a:endParaRPr>
                    </a:p>
                    <a:p>
                      <a:pPr algn="just">
                        <a:lnSpc>
                          <a:spcPct val="107000"/>
                        </a:lnSpc>
                        <a:spcAft>
                          <a:spcPts val="0"/>
                        </a:spcAft>
                      </a:pPr>
                      <a:r>
                        <a:rPr lang="en-US" sz="1300" kern="150" dirty="0">
                          <a:latin typeface="Bookman Old Style" pitchFamily="18" charset="0"/>
                          <a:ea typeface="Lucida Sans Unicode"/>
                          <a:cs typeface="Arial"/>
                        </a:rPr>
                        <a:t>MCAB with remaining five uncovered villages is requested to cover at the earliest.</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238504">
                <a:tc>
                  <a:txBody>
                    <a:bodyPr/>
                    <a:lstStyle/>
                    <a:p>
                      <a:pPr algn="ctr">
                        <a:lnSpc>
                          <a:spcPct val="107000"/>
                        </a:lnSpc>
                        <a:spcAft>
                          <a:spcPts val="0"/>
                        </a:spcAft>
                      </a:pPr>
                      <a:endParaRPr lang="en-US" sz="1300" kern="150">
                        <a:latin typeface="Bookman Old Style" pitchFamily="18" charset="0"/>
                        <a:ea typeface="Lucida Sans Unicode"/>
                        <a:cs typeface="Arial"/>
                      </a:endParaRPr>
                    </a:p>
                    <a:p>
                      <a:pPr algn="ctr">
                        <a:lnSpc>
                          <a:spcPct val="107000"/>
                        </a:lnSpc>
                        <a:spcAft>
                          <a:spcPts val="0"/>
                        </a:spcAft>
                      </a:pPr>
                      <a:r>
                        <a:rPr lang="en-US" sz="1300" kern="150">
                          <a:latin typeface="Bookman Old Style" pitchFamily="18" charset="0"/>
                          <a:ea typeface="Lucida Sans Unicode"/>
                          <a:cs typeface="Arial"/>
                        </a:rPr>
                        <a:t>11</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dirty="0">
                          <a:latin typeface="Bookman Old Style" pitchFamily="18" charset="0"/>
                          <a:ea typeface="Times New Roman"/>
                          <a:cs typeface="Arial"/>
                        </a:rPr>
                        <a:t>IPPB have covered only 20 villages out of 101 allotted villages under FI plan, despite having 239 BCs and 8 branches. A separate Sub-committee meeting is suggested to be conducted between IPPB, Finance Department, RBI and SLBC to resolve the issue of remaining uncover villages by IPPB.</a:t>
                      </a:r>
                      <a:endParaRPr lang="en-IN" sz="13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SLBC, Finance Department, RBI and IPPB</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A Sub-committee constituting Government, RBI, SLBC and IPPB was held on 03.12.2021 to resolve the issues</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681482">
                <a:tc>
                  <a:txBody>
                    <a:bodyPr/>
                    <a:lstStyle/>
                    <a:p>
                      <a:pPr algn="ctr">
                        <a:lnSpc>
                          <a:spcPct val="107000"/>
                        </a:lnSpc>
                        <a:spcAft>
                          <a:spcPts val="0"/>
                        </a:spcAft>
                      </a:pPr>
                      <a:r>
                        <a:rPr lang="en-US" sz="1300" kern="150" dirty="0">
                          <a:latin typeface="Bookman Old Style" pitchFamily="18" charset="0"/>
                          <a:ea typeface="Lucida Sans Unicode"/>
                          <a:cs typeface="Arial"/>
                        </a:rPr>
                        <a:t>12</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dirty="0" err="1">
                          <a:latin typeface="Bookman Old Style" pitchFamily="18" charset="0"/>
                          <a:ea typeface="Times New Roman"/>
                          <a:cs typeface="Arial"/>
                        </a:rPr>
                        <a:t>PMSVANidhi</a:t>
                      </a:r>
                      <a:r>
                        <a:rPr lang="en-US" sz="1300" dirty="0">
                          <a:latin typeface="Bookman Old Style" pitchFamily="18" charset="0"/>
                          <a:ea typeface="Times New Roman"/>
                          <a:cs typeface="Arial"/>
                        </a:rPr>
                        <a:t> Scheme performance report requested to submit by all banks daily/ regularly to SLBC for compilation and submission to DFS, Govt. of India</a:t>
                      </a:r>
                      <a:endParaRPr lang="en-IN" sz="1300" dirty="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NULM &amp; All banks</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Banks and NULM assured to submit the report regularly</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917572">
                <a:tc>
                  <a:txBody>
                    <a:bodyPr/>
                    <a:lstStyle/>
                    <a:p>
                      <a:pPr algn="ctr">
                        <a:lnSpc>
                          <a:spcPct val="107000"/>
                        </a:lnSpc>
                        <a:spcAft>
                          <a:spcPts val="0"/>
                        </a:spcAft>
                      </a:pPr>
                      <a:r>
                        <a:rPr lang="en-US" sz="1300" kern="150">
                          <a:latin typeface="Bookman Old Style" pitchFamily="18" charset="0"/>
                          <a:ea typeface="Lucida Sans Unicode"/>
                          <a:cs typeface="Arial"/>
                        </a:rPr>
                        <a:t>13</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a:latin typeface="Bookman Old Style" pitchFamily="18" charset="0"/>
                          <a:ea typeface="Times New Roman"/>
                          <a:cs typeface="Arial"/>
                        </a:rPr>
                        <a:t>COVID-19 vaccination of the banks employees, Chief Secretary requested all the banks to submit the report on vaccination taken by employees, which bank/branches and employees has taken or are yet to take the vaccine.</a:t>
                      </a:r>
                      <a:endParaRPr lang="en-IN" sz="1300">
                        <a:latin typeface="Bookman Old Style" pitchFamily="18" charset="0"/>
                        <a:ea typeface="Times New Roman"/>
                        <a:cs typeface="Mang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a:latin typeface="Bookman Old Style" pitchFamily="18" charset="0"/>
                          <a:ea typeface="Lucida Sans Unicode"/>
                          <a:cs typeface="Arial"/>
                        </a:rPr>
                        <a:t>All banks</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150" dirty="0">
                          <a:latin typeface="Bookman Old Style" pitchFamily="18" charset="0"/>
                          <a:ea typeface="Lucida Sans Unicode"/>
                          <a:cs typeface="Arial"/>
                        </a:rPr>
                        <a:t>Vaccination drives were conducted in Banks Zonal Office, Regional Office and branches to ensure that all Bank employees get vaccinated. Guidelines have been issued for protection through vaccination. Around 89% of the total staff have completed vaccination as on October 2021.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5094" y="76200"/>
            <a:ext cx="10210799" cy="323165"/>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500" b="1" u="sng" dirty="0">
                <a:latin typeface="Bookman Old Style" pitchFamily="18" charset="0"/>
                <a:ea typeface="Calibri" pitchFamily="34" charset="0"/>
                <a:cs typeface="Mangal"/>
              </a:rPr>
              <a:t>AGENDA-2:</a:t>
            </a:r>
          </a:p>
        </p:txBody>
      </p:sp>
      <p:sp>
        <p:nvSpPr>
          <p:cNvPr id="1025" name="Rectangle 1"/>
          <p:cNvSpPr>
            <a:spLocks noChangeArrowheads="1"/>
          </p:cNvSpPr>
          <p:nvPr/>
        </p:nvSpPr>
        <p:spPr bwMode="auto">
          <a:xfrm>
            <a:off x="115094" y="3810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Review of Financial Inclusion Initiatives, Expansion of banking Network and Financial Literacy</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115094" y="685800"/>
            <a:ext cx="10210800" cy="492443"/>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 Status of opening of banking outlets in unbanked villages, CBS-enabled banking outlets at the unbanked rural </a:t>
            </a:r>
            <a:r>
              <a:rPr kumimoji="0" lang="en-US" sz="1300" b="1" i="0" u="sng" strike="noStrike" cap="none" normalizeH="0" baseline="0" dirty="0" err="1">
                <a:ln>
                  <a:noFill/>
                </a:ln>
                <a:solidFill>
                  <a:schemeClr val="tx1"/>
                </a:solidFill>
                <a:effectLst/>
                <a:latin typeface="Bookman Old Style" pitchFamily="18" charset="0"/>
                <a:ea typeface="Lucida Sans Unicode" pitchFamily="34" charset="0"/>
                <a:cs typeface="Arial" pitchFamily="34" charset="0"/>
              </a:rPr>
              <a:t>centres</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(URCs)</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115094" y="1219200"/>
            <a:ext cx="10210800" cy="2092881"/>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300" dirty="0">
                <a:latin typeface="Bookman Old Style" pitchFamily="18" charset="0"/>
              </a:rPr>
              <a:t>During the quarter ending September 2021 State Bank of India has opened three branches at </a:t>
            </a:r>
            <a:r>
              <a:rPr lang="en-US" sz="1300" dirty="0" err="1">
                <a:latin typeface="Bookman Old Style" pitchFamily="18" charset="0"/>
              </a:rPr>
              <a:t>Sohryngkham</a:t>
            </a:r>
            <a:r>
              <a:rPr lang="en-US" sz="1300" dirty="0">
                <a:latin typeface="Bookman Old Style" pitchFamily="18" charset="0"/>
              </a:rPr>
              <a:t>, </a:t>
            </a:r>
            <a:r>
              <a:rPr lang="en-US" sz="1300" dirty="0" err="1">
                <a:latin typeface="Bookman Old Style" pitchFamily="18" charset="0"/>
              </a:rPr>
              <a:t>Mawdiangdiang</a:t>
            </a:r>
            <a:r>
              <a:rPr lang="en-US" sz="1300" dirty="0">
                <a:latin typeface="Bookman Old Style" pitchFamily="18" charset="0"/>
              </a:rPr>
              <a:t> and William Nagar against the target of five branches for FY 2021-22. </a:t>
            </a:r>
            <a:endParaRPr lang="en-IN" sz="1300" dirty="0">
              <a:latin typeface="Bookman Old Style" pitchFamily="18" charset="0"/>
            </a:endParaRPr>
          </a:p>
          <a:p>
            <a:pPr algn="just"/>
            <a:r>
              <a:rPr lang="en-US" sz="1300" dirty="0">
                <a:latin typeface="Bookman Old Style" pitchFamily="18" charset="0"/>
              </a:rPr>
              <a:t> </a:t>
            </a:r>
            <a:endParaRPr lang="en-IN" sz="1300" dirty="0">
              <a:latin typeface="Bookman Old Style" pitchFamily="18" charset="0"/>
            </a:endParaRPr>
          </a:p>
          <a:p>
            <a:pPr algn="just"/>
            <a:r>
              <a:rPr lang="en-US" sz="1300" dirty="0">
                <a:latin typeface="Bookman Old Style" pitchFamily="18" charset="0"/>
              </a:rPr>
              <a:t>Remaining banks </a:t>
            </a:r>
            <a:r>
              <a:rPr lang="en-US" sz="1300" dirty="0" err="1">
                <a:latin typeface="Bookman Old Style" pitchFamily="18" charset="0"/>
              </a:rPr>
              <a:t>i.e</a:t>
            </a:r>
            <a:r>
              <a:rPr lang="en-US" sz="1300" dirty="0">
                <a:latin typeface="Bookman Old Style" pitchFamily="18" charset="0"/>
              </a:rPr>
              <a:t> MCAB (allotted-3), PNB (allotted-3), MRB (allotted-1), NESFB (allotted-1), Canara Bank (allotted-1) and Axis Bank (allotted-1) are requested to accord top priority to open the allotted branch.</a:t>
            </a:r>
            <a:endParaRPr lang="en-IN" sz="1300" dirty="0">
              <a:latin typeface="Bookman Old Style" pitchFamily="18" charset="0"/>
            </a:endParaRPr>
          </a:p>
          <a:p>
            <a:pPr algn="just"/>
            <a:endParaRPr lang="en-US" sz="1300" dirty="0">
              <a:latin typeface="Bookman Old Style" pitchFamily="18" charset="0"/>
            </a:endParaRPr>
          </a:p>
          <a:p>
            <a:pPr algn="just"/>
            <a:r>
              <a:rPr lang="en-US" sz="1300" dirty="0">
                <a:latin typeface="Bookman Old Style" pitchFamily="18" charset="0"/>
              </a:rPr>
              <a:t>Out of 6459 villages with less than 2000 population, 6279 villages were covered under RBI road map constituting 97%. Most of the remaining villages are located in the interior part of the State particularly in South </a:t>
            </a:r>
            <a:r>
              <a:rPr lang="en-US" sz="1300" dirty="0" err="1">
                <a:latin typeface="Bookman Old Style" pitchFamily="18" charset="0"/>
              </a:rPr>
              <a:t>Garo</a:t>
            </a:r>
            <a:r>
              <a:rPr lang="en-US" sz="1300" dirty="0">
                <a:latin typeface="Bookman Old Style" pitchFamily="18" charset="0"/>
              </a:rPr>
              <a:t> Hills, East </a:t>
            </a:r>
            <a:r>
              <a:rPr lang="en-US" sz="1300" dirty="0" err="1">
                <a:latin typeface="Bookman Old Style" pitchFamily="18" charset="0"/>
              </a:rPr>
              <a:t>Garo</a:t>
            </a:r>
            <a:r>
              <a:rPr lang="en-US" sz="1300" dirty="0">
                <a:latin typeface="Bookman Old Style" pitchFamily="18" charset="0"/>
              </a:rPr>
              <a:t> Hills and West </a:t>
            </a:r>
            <a:r>
              <a:rPr lang="en-US" sz="1300" dirty="0" err="1">
                <a:latin typeface="Bookman Old Style" pitchFamily="18" charset="0"/>
              </a:rPr>
              <a:t>Garo</a:t>
            </a:r>
            <a:r>
              <a:rPr lang="en-US" sz="1300" dirty="0">
                <a:latin typeface="Bookman Old Style" pitchFamily="18" charset="0"/>
              </a:rPr>
              <a:t> Hills districts where the infrastructures like internet connectivity, road communications, power supply and business potentials are poor.</a:t>
            </a:r>
            <a:endParaRPr lang="en-IN" sz="1300" dirty="0">
              <a:latin typeface="Bookman Old Style" pitchFamily="18" charset="0"/>
            </a:endParaRPr>
          </a:p>
        </p:txBody>
      </p:sp>
      <p:sp>
        <p:nvSpPr>
          <p:cNvPr id="7" name="Rectangle 1"/>
          <p:cNvSpPr>
            <a:spLocks noChangeArrowheads="1"/>
          </p:cNvSpPr>
          <p:nvPr/>
        </p:nvSpPr>
        <p:spPr bwMode="auto">
          <a:xfrm>
            <a:off x="115094" y="3352800"/>
            <a:ext cx="10210800" cy="30777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Financial Inclusion Roadmap of RBI under “National </a:t>
            </a:r>
            <a:r>
              <a:rPr kumimoji="0" lang="en-US" sz="1400" b="1" i="0" u="sng" strike="noStrike" cap="none" normalizeH="0" baseline="0" dirty="0" err="1">
                <a:ln>
                  <a:noFill/>
                </a:ln>
                <a:solidFill>
                  <a:schemeClr val="tx1"/>
                </a:solidFill>
                <a:effectLst/>
                <a:latin typeface="Bookman Old Style" pitchFamily="18" charset="0"/>
                <a:ea typeface="Lucida Sans Unicode" pitchFamily="34" charset="0"/>
                <a:cs typeface="Arial" pitchFamily="34" charset="0"/>
              </a:rPr>
              <a:t>Strategyfor</a:t>
            </a:r>
            <a:r>
              <a:rPr kumimoji="0" lang="en-US" sz="14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Financial Inclusion (NSFI) : 2019-2024</a:t>
            </a:r>
            <a:r>
              <a:rPr kumimoji="0" lang="en-US" sz="14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t>
            </a:r>
            <a:endParaRPr kumimoji="0" 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115094" y="3657600"/>
            <a:ext cx="10210800" cy="492443"/>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300" dirty="0">
                <a:latin typeface="Bookman Old Style" pitchFamily="18" charset="0"/>
              </a:rPr>
              <a:t>The target to provide Banking access to every village/ hamlets of 500 Households within 5 KM radius in hilly areas by March-2020under FI roadmap of RBI is completed in Meghalaya.</a:t>
            </a:r>
            <a:endParaRPr lang="en-IN" sz="1300" dirty="0">
              <a:latin typeface="Bookman Old Style" pitchFamily="18" charset="0"/>
            </a:endParaRPr>
          </a:p>
        </p:txBody>
      </p:sp>
      <p:sp>
        <p:nvSpPr>
          <p:cNvPr id="9" name="Rectangle 3"/>
          <p:cNvSpPr>
            <a:spLocks noChangeArrowheads="1"/>
          </p:cNvSpPr>
          <p:nvPr/>
        </p:nvSpPr>
        <p:spPr bwMode="auto">
          <a:xfrm>
            <a:off x="115094" y="4191000"/>
            <a:ext cx="10212388" cy="30777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Gungsuh"/>
                <a:cs typeface="Arial" pitchFamily="34" charset="0"/>
              </a:rPr>
              <a:t>(</a:t>
            </a:r>
            <a:r>
              <a:rPr kumimoji="0" lang="en-US" sz="1400" b="1" i="0" u="sng" strike="noStrike" cap="none" normalizeH="0" baseline="0" dirty="0">
                <a:ln>
                  <a:noFill/>
                </a:ln>
                <a:solidFill>
                  <a:schemeClr val="tx1"/>
                </a:solidFill>
                <a:effectLst/>
                <a:latin typeface="Bookman Old Style" pitchFamily="18" charset="0"/>
                <a:ea typeface="Gungsuh"/>
                <a:cs typeface="Arial" pitchFamily="34" charset="0"/>
              </a:rPr>
              <a:t>b) Review of Operations of Business Correspondents – hurdles/issues involved –BC/CSP</a:t>
            </a:r>
            <a:r>
              <a:rPr kumimoji="0" lang="en-US" sz="1400" b="1" i="0" u="none" strike="noStrike" cap="none" normalizeH="0" baseline="0" dirty="0">
                <a:ln>
                  <a:noFill/>
                </a:ln>
                <a:solidFill>
                  <a:schemeClr val="tx1"/>
                </a:solidFill>
                <a:effectLst/>
                <a:latin typeface="Bookman Old Style" pitchFamily="18" charset="0"/>
                <a:ea typeface="Gungsuh"/>
                <a:cs typeface="Arial" pitchFamily="34" charset="0"/>
              </a:rPr>
              <a:t>: </a:t>
            </a:r>
            <a:endParaRPr kumimoji="0" 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10" name="Rectangle 4"/>
          <p:cNvSpPr>
            <a:spLocks noChangeArrowheads="1"/>
          </p:cNvSpPr>
          <p:nvPr/>
        </p:nvSpPr>
        <p:spPr bwMode="auto">
          <a:xfrm>
            <a:off x="115094" y="4495800"/>
            <a:ext cx="10210800" cy="69249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300" dirty="0">
                <a:latin typeface="Bookman Old Style" pitchFamily="18" charset="0"/>
              </a:rPr>
              <a:t>To make BC model successful it is imperative to address key infrastructures required by BC like payment of remuneration regularly/  internet/ mobile Connectivity. As on </a:t>
            </a:r>
            <a:r>
              <a:rPr lang="en-US" sz="1300" b="1" dirty="0">
                <a:latin typeface="Bookman Old Style" pitchFamily="18" charset="0"/>
              </a:rPr>
              <a:t>3.09.2021</a:t>
            </a:r>
            <a:r>
              <a:rPr lang="en-US" sz="1300" dirty="0">
                <a:latin typeface="Bookman Old Style" pitchFamily="18" charset="0"/>
              </a:rPr>
              <a:t> there are </a:t>
            </a:r>
            <a:r>
              <a:rPr lang="en-US" sz="1300" b="1" dirty="0">
                <a:latin typeface="Bookman Old Style" pitchFamily="18" charset="0"/>
              </a:rPr>
              <a:t>796 BCs</a:t>
            </a:r>
            <a:r>
              <a:rPr lang="en-US" sz="1300" dirty="0">
                <a:latin typeface="Bookman Old Style" pitchFamily="18" charset="0"/>
              </a:rPr>
              <a:t> deployed by Banks and IPPB across the State.</a:t>
            </a:r>
            <a:endParaRPr lang="en-IN" sz="1300" dirty="0">
              <a:latin typeface="Bookman Old Style" pitchFamily="18" charset="0"/>
            </a:endParaRPr>
          </a:p>
        </p:txBody>
      </p:sp>
      <p:sp>
        <p:nvSpPr>
          <p:cNvPr id="11" name="Rectangle 5"/>
          <p:cNvSpPr>
            <a:spLocks noChangeArrowheads="1"/>
          </p:cNvSpPr>
          <p:nvPr/>
        </p:nvSpPr>
        <p:spPr bwMode="auto">
          <a:xfrm>
            <a:off x="115094" y="5257800"/>
            <a:ext cx="10210800" cy="523220"/>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(c) Progress in Increasing Digital modes of Payment in the State: Provision of Continuous Connectivity with sufficient Bandwidth/ Resolving connectivity Issues.</a:t>
            </a:r>
            <a:endParaRPr kumimoji="0" 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12" name="Rectangle 6"/>
          <p:cNvSpPr>
            <a:spLocks noChangeArrowheads="1"/>
          </p:cNvSpPr>
          <p:nvPr/>
        </p:nvSpPr>
        <p:spPr bwMode="auto">
          <a:xfrm>
            <a:off x="115094" y="5791200"/>
            <a:ext cx="10210800" cy="492443"/>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IN" sz="1300" dirty="0">
                <a:latin typeface="Bookman Old Style" pitchFamily="18" charset="0"/>
              </a:rPr>
              <a:t>As on 30.09.2021 99.96% of the identified merchants/ traders/ business/ service providers were on-boarded in </a:t>
            </a:r>
            <a:r>
              <a:rPr lang="en-IN" sz="1300" dirty="0" err="1">
                <a:latin typeface="Bookman Old Style" pitchFamily="18" charset="0"/>
              </a:rPr>
              <a:t>aspirational</a:t>
            </a:r>
            <a:r>
              <a:rPr lang="en-IN" sz="1300" dirty="0">
                <a:latin typeface="Bookman Old Style" pitchFamily="18" charset="0"/>
              </a:rPr>
              <a:t> district </a:t>
            </a:r>
            <a:r>
              <a:rPr lang="en-IN" sz="1300" dirty="0" err="1">
                <a:latin typeface="Bookman Old Style" pitchFamily="18" charset="0"/>
              </a:rPr>
              <a:t>Ribhoi</a:t>
            </a:r>
            <a:r>
              <a:rPr lang="en-IN" sz="1300" dirty="0">
                <a:latin typeface="Bookman Old Style" pitchFamily="18" charset="0"/>
              </a:rPr>
              <a:t> and 99.25% coverage is achieved against the total operative accounts with at least one of the digital facilities.</a:t>
            </a:r>
          </a:p>
        </p:txBody>
      </p:sp>
      <p:sp>
        <p:nvSpPr>
          <p:cNvPr id="13" name="Rectangle 7"/>
          <p:cNvSpPr>
            <a:spLocks noChangeArrowheads="1"/>
          </p:cNvSpPr>
          <p:nvPr/>
        </p:nvSpPr>
        <p:spPr bwMode="auto">
          <a:xfrm>
            <a:off x="115094" y="6248400"/>
            <a:ext cx="10210800" cy="523220"/>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d) Setting-up of Solar Powered V-SAT: </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NABARD is requested to give the overall status Report of Solar Power V-Sat</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094" y="76200"/>
            <a:ext cx="10210799" cy="338554"/>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600" b="1" u="sng" dirty="0">
                <a:latin typeface="Bookman Old Style" pitchFamily="18" charset="0"/>
                <a:ea typeface="Calibri" pitchFamily="34" charset="0"/>
                <a:cs typeface="Mangal"/>
              </a:rPr>
              <a:t>AGENDA-3:</a:t>
            </a:r>
          </a:p>
        </p:txBody>
      </p:sp>
      <p:sp>
        <p:nvSpPr>
          <p:cNvPr id="30721" name="Rectangle 1"/>
          <p:cNvSpPr>
            <a:spLocks noChangeArrowheads="1"/>
          </p:cNvSpPr>
          <p:nvPr/>
        </p:nvSpPr>
        <p:spPr bwMode="auto">
          <a:xfrm>
            <a:off x="115094" y="4572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Review of Business Development and Credit Disbursement by Banks in FY 2021-22:</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115094" y="838201"/>
            <a:ext cx="10210800" cy="492443"/>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Deposits:</a:t>
            </a:r>
            <a:r>
              <a:rPr kumimoji="0" lang="en-US" sz="13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a:t>
            </a:r>
            <a:r>
              <a:rPr lang="en-US" sz="1300" dirty="0">
                <a:latin typeface="Bookman Old Style" pitchFamily="18" charset="0"/>
              </a:rPr>
              <a:t>The total deposits in the quarter ending September 2021 is </a:t>
            </a:r>
            <a:r>
              <a:rPr lang="en-US" sz="1300" b="1" dirty="0">
                <a:latin typeface="Bookman Old Style" pitchFamily="18" charset="0"/>
              </a:rPr>
              <a:t>₹ 30504.92 </a:t>
            </a:r>
            <a:r>
              <a:rPr lang="en-US" sz="1300" dirty="0">
                <a:latin typeface="Bookman Old Style" pitchFamily="18" charset="0"/>
              </a:rPr>
              <a:t>Crores against </a:t>
            </a:r>
            <a:r>
              <a:rPr lang="en-US" sz="1300" b="1" dirty="0">
                <a:latin typeface="Bookman Old Style" pitchFamily="18" charset="0"/>
              </a:rPr>
              <a:t>₹ 28709.99</a:t>
            </a:r>
            <a:r>
              <a:rPr lang="en-US" sz="1300" dirty="0">
                <a:latin typeface="Bookman Old Style" pitchFamily="18" charset="0"/>
              </a:rPr>
              <a:t> Crores in September-2020 with a </a:t>
            </a:r>
            <a:r>
              <a:rPr lang="en-US" sz="1300" dirty="0" err="1">
                <a:latin typeface="Bookman Old Style" pitchFamily="18" charset="0"/>
              </a:rPr>
              <a:t>YoY</a:t>
            </a:r>
            <a:r>
              <a:rPr lang="en-US" sz="1300" dirty="0">
                <a:latin typeface="Bookman Old Style" pitchFamily="18" charset="0"/>
              </a:rPr>
              <a:t> growth of </a:t>
            </a:r>
            <a:r>
              <a:rPr lang="en-US" sz="1300" b="1" dirty="0">
                <a:latin typeface="Bookman Old Style" pitchFamily="18" charset="0"/>
              </a:rPr>
              <a:t>₹</a:t>
            </a:r>
            <a:r>
              <a:rPr lang="en-US" sz="1300" dirty="0">
                <a:latin typeface="Bookman Old Style" pitchFamily="18" charset="0"/>
              </a:rPr>
              <a:t> </a:t>
            </a:r>
            <a:r>
              <a:rPr lang="en-US" sz="1300" b="1" dirty="0">
                <a:latin typeface="Bookman Old Style" pitchFamily="18" charset="0"/>
              </a:rPr>
              <a:t>1794.93</a:t>
            </a:r>
            <a:r>
              <a:rPr lang="en-US" sz="1300" dirty="0">
                <a:latin typeface="Bookman Old Style" pitchFamily="18" charset="0"/>
              </a:rPr>
              <a:t> Crores. (Bank-wise position is shown in page no 14).</a:t>
            </a:r>
            <a:endParaRPr lang="en-IN" sz="1300" dirty="0">
              <a:latin typeface="Bookman Old Style" pitchFamily="18" charset="0"/>
            </a:endParaRPr>
          </a:p>
        </p:txBody>
      </p:sp>
      <p:sp>
        <p:nvSpPr>
          <p:cNvPr id="30723" name="Rectangle 3"/>
          <p:cNvSpPr>
            <a:spLocks noChangeArrowheads="1"/>
          </p:cNvSpPr>
          <p:nvPr/>
        </p:nvSpPr>
        <p:spPr bwMode="auto">
          <a:xfrm>
            <a:off x="115094" y="1371601"/>
            <a:ext cx="10210800" cy="69249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Advances:</a:t>
            </a:r>
            <a:r>
              <a:rPr kumimoji="0" lang="en-US" sz="13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a:t>
            </a:r>
            <a:r>
              <a:rPr lang="en-US" sz="1300" dirty="0">
                <a:latin typeface="Bookman Old Style" pitchFamily="18" charset="0"/>
              </a:rPr>
              <a:t>The total Advances in the Quarter ending September-2021 is </a:t>
            </a:r>
            <a:r>
              <a:rPr lang="en-US" sz="1300" b="1" dirty="0">
                <a:latin typeface="Bookman Old Style" pitchFamily="18" charset="0"/>
              </a:rPr>
              <a:t>₹ 12326.47</a:t>
            </a:r>
            <a:r>
              <a:rPr lang="en-US" sz="1300" dirty="0">
                <a:latin typeface="Bookman Old Style" pitchFamily="18" charset="0"/>
              </a:rPr>
              <a:t> Crores as against</a:t>
            </a:r>
            <a:r>
              <a:rPr lang="en-US" sz="1300" b="1" dirty="0">
                <a:latin typeface="Bookman Old Style" pitchFamily="18" charset="0"/>
              </a:rPr>
              <a:t> ₹ 12373.94 </a:t>
            </a:r>
            <a:r>
              <a:rPr lang="en-US" sz="1300" dirty="0">
                <a:latin typeface="Bookman Old Style" pitchFamily="18" charset="0"/>
              </a:rPr>
              <a:t>Crores in September 2020 with a negative </a:t>
            </a:r>
            <a:r>
              <a:rPr lang="en-US" sz="1300" dirty="0" err="1">
                <a:latin typeface="Bookman Old Style" pitchFamily="18" charset="0"/>
              </a:rPr>
              <a:t>YoY</a:t>
            </a:r>
            <a:r>
              <a:rPr lang="en-US" sz="1300" dirty="0">
                <a:latin typeface="Bookman Old Style" pitchFamily="18" charset="0"/>
              </a:rPr>
              <a:t> growth/ decline of </a:t>
            </a:r>
            <a:r>
              <a:rPr lang="en-US" sz="1300" b="1" dirty="0">
                <a:latin typeface="Bookman Old Style" pitchFamily="18" charset="0"/>
              </a:rPr>
              <a:t>₹</a:t>
            </a:r>
            <a:r>
              <a:rPr lang="en-US" sz="1300" dirty="0">
                <a:latin typeface="Bookman Old Style" pitchFamily="18" charset="0"/>
              </a:rPr>
              <a:t> </a:t>
            </a:r>
            <a:r>
              <a:rPr lang="en-US" sz="1300" b="1" dirty="0">
                <a:latin typeface="Bookman Old Style" pitchFamily="18" charset="0"/>
              </a:rPr>
              <a:t>47.47 </a:t>
            </a:r>
            <a:r>
              <a:rPr lang="en-US" sz="1300" dirty="0">
                <a:latin typeface="Bookman Old Style" pitchFamily="18" charset="0"/>
              </a:rPr>
              <a:t>Crores (Bank-wise position is shown in page no.14). The CD ratio at the end of September 2021 is </a:t>
            </a:r>
            <a:r>
              <a:rPr lang="en-US" sz="1300" b="1" dirty="0">
                <a:latin typeface="Bookman Old Style" pitchFamily="18" charset="0"/>
              </a:rPr>
              <a:t>40.41%</a:t>
            </a:r>
            <a:endParaRPr lang="en-IN" sz="1300" b="1" dirty="0">
              <a:latin typeface="Bookman Old Style" pitchFamily="18" charset="0"/>
            </a:endParaRPr>
          </a:p>
        </p:txBody>
      </p:sp>
      <p:sp>
        <p:nvSpPr>
          <p:cNvPr id="30724" name="Rectangle 4"/>
          <p:cNvSpPr>
            <a:spLocks noChangeArrowheads="1"/>
          </p:cNvSpPr>
          <p:nvPr/>
        </p:nvSpPr>
        <p:spPr bwMode="auto">
          <a:xfrm>
            <a:off x="115094" y="21336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Comparative position is as under: (Amt. in Crores)</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9" name="Table 8"/>
          <p:cNvGraphicFramePr>
            <a:graphicFrameLocks noGrp="1"/>
          </p:cNvGraphicFramePr>
          <p:nvPr/>
        </p:nvGraphicFramePr>
        <p:xfrm>
          <a:off x="115094" y="2514600"/>
          <a:ext cx="10210799" cy="1271778"/>
        </p:xfrm>
        <a:graphic>
          <a:graphicData uri="http://schemas.openxmlformats.org/drawingml/2006/table">
            <a:tbl>
              <a:tblPr/>
              <a:tblGrid>
                <a:gridCol w="2940711">
                  <a:extLst>
                    <a:ext uri="{9D8B030D-6E8A-4147-A177-3AD203B41FA5}">
                      <a16:colId xmlns:a16="http://schemas.microsoft.com/office/drawing/2014/main" val="20000"/>
                    </a:ext>
                  </a:extLst>
                </a:gridCol>
                <a:gridCol w="2042160">
                  <a:extLst>
                    <a:ext uri="{9D8B030D-6E8A-4147-A177-3AD203B41FA5}">
                      <a16:colId xmlns:a16="http://schemas.microsoft.com/office/drawing/2014/main" val="20001"/>
                    </a:ext>
                  </a:extLst>
                </a:gridCol>
                <a:gridCol w="1878786">
                  <a:extLst>
                    <a:ext uri="{9D8B030D-6E8A-4147-A177-3AD203B41FA5}">
                      <a16:colId xmlns:a16="http://schemas.microsoft.com/office/drawing/2014/main" val="20002"/>
                    </a:ext>
                  </a:extLst>
                </a:gridCol>
                <a:gridCol w="3349142">
                  <a:extLst>
                    <a:ext uri="{9D8B030D-6E8A-4147-A177-3AD203B41FA5}">
                      <a16:colId xmlns:a16="http://schemas.microsoft.com/office/drawing/2014/main" val="20003"/>
                    </a:ext>
                  </a:extLst>
                </a:gridCol>
              </a:tblGrid>
              <a:tr h="152400">
                <a:tc>
                  <a:txBody>
                    <a:bodyPr/>
                    <a:lstStyle/>
                    <a:p>
                      <a:pPr algn="ctr">
                        <a:lnSpc>
                          <a:spcPct val="107000"/>
                        </a:lnSpc>
                        <a:spcAft>
                          <a:spcPts val="0"/>
                        </a:spcAft>
                      </a:pPr>
                      <a:r>
                        <a:rPr lang="en-US" sz="1300" b="1" kern="50" dirty="0">
                          <a:latin typeface="Bookman Old Style"/>
                          <a:ea typeface="Lucida Sans Unicode"/>
                          <a:cs typeface="Arial"/>
                        </a:rPr>
                        <a:t>Financial Year</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a:ea typeface="Lucida Sans Unicode"/>
                          <a:cs typeface="Arial"/>
                        </a:rPr>
                        <a:t>Deposits</a:t>
                      </a:r>
                      <a:endParaRPr lang="en-IN" sz="1300" kern="5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Advances</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a:ea typeface="Lucida Sans Unicode"/>
                          <a:cs typeface="Arial"/>
                        </a:rPr>
                        <a:t>CD Ratio</a:t>
                      </a:r>
                      <a:endParaRPr lang="en-IN" sz="1300" kern="5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79387">
                <a:tc>
                  <a:txBody>
                    <a:bodyPr/>
                    <a:lstStyle/>
                    <a:p>
                      <a:pPr>
                        <a:lnSpc>
                          <a:spcPct val="107000"/>
                        </a:lnSpc>
                        <a:spcAft>
                          <a:spcPts val="0"/>
                        </a:spcAft>
                      </a:pPr>
                      <a:r>
                        <a:rPr lang="en-US" sz="1300" kern="50" dirty="0">
                          <a:latin typeface="Bookman Old Style" pitchFamily="18" charset="0"/>
                          <a:ea typeface="Lucida Sans Unicode"/>
                          <a:cs typeface="Arial"/>
                        </a:rPr>
                        <a:t>September-2020 (FY 2020-21)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solidFill>
                            <a:srgbClr val="000000"/>
                          </a:solidFill>
                          <a:latin typeface="Bookman Old Style" pitchFamily="18" charset="0"/>
                          <a:ea typeface="Lucida Sans Unicode"/>
                          <a:cs typeface="Arial"/>
                        </a:rPr>
                        <a:t>28709.99</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solidFill>
                            <a:srgbClr val="000000"/>
                          </a:solidFill>
                          <a:latin typeface="Bookman Old Style" pitchFamily="18" charset="0"/>
                          <a:ea typeface="Lucida Sans Unicode"/>
                          <a:cs typeface="Arial"/>
                        </a:rPr>
                        <a:t>12373.94</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43.09%</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50165">
                <a:tc>
                  <a:txBody>
                    <a:bodyPr/>
                    <a:lstStyle/>
                    <a:p>
                      <a:pPr>
                        <a:lnSpc>
                          <a:spcPct val="107000"/>
                        </a:lnSpc>
                        <a:spcAft>
                          <a:spcPts val="0"/>
                        </a:spcAft>
                      </a:pPr>
                      <a:r>
                        <a:rPr lang="en-US" sz="1300" kern="50" dirty="0">
                          <a:latin typeface="Bookman Old Style" pitchFamily="18" charset="0"/>
                          <a:ea typeface="Lucida Sans Unicode"/>
                          <a:cs typeface="Arial"/>
                        </a:rPr>
                        <a:t>December-2020 (FY 2020-21)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latin typeface="Bookman Old Style" pitchFamily="18" charset="0"/>
                          <a:ea typeface="Lucida Sans Unicode"/>
                          <a:cs typeface="Arial"/>
                        </a:rPr>
                        <a:t>28869.89</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latin typeface="Bookman Old Style" pitchFamily="18" charset="0"/>
                          <a:ea typeface="Lucida Sans Unicode"/>
                          <a:cs typeface="Arial"/>
                        </a:rPr>
                        <a:t>12803.92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44.35%</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44450">
                <a:tc>
                  <a:txBody>
                    <a:bodyPr/>
                    <a:lstStyle/>
                    <a:p>
                      <a:pPr>
                        <a:lnSpc>
                          <a:spcPct val="107000"/>
                        </a:lnSpc>
                        <a:spcAft>
                          <a:spcPts val="0"/>
                        </a:spcAft>
                      </a:pPr>
                      <a:r>
                        <a:rPr lang="en-US" sz="1300" kern="50" dirty="0">
                          <a:latin typeface="Bookman Old Style" pitchFamily="18" charset="0"/>
                          <a:ea typeface="Lucida Sans Unicode"/>
                          <a:cs typeface="Arial"/>
                        </a:rPr>
                        <a:t>March-2021 (FY 2020-21)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Lucida Sans Unicode"/>
                          <a:cs typeface="Arial"/>
                        </a:rPr>
                        <a:t>30465.07</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Lucida Sans Unicode"/>
                          <a:cs typeface="Arial"/>
                        </a:rPr>
                        <a:t>12969.53</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42.57%</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44450">
                <a:tc>
                  <a:txBody>
                    <a:bodyPr/>
                    <a:lstStyle/>
                    <a:p>
                      <a:pPr>
                        <a:lnSpc>
                          <a:spcPct val="107000"/>
                        </a:lnSpc>
                        <a:spcAft>
                          <a:spcPts val="0"/>
                        </a:spcAft>
                      </a:pPr>
                      <a:r>
                        <a:rPr lang="en-US" sz="1300" kern="50">
                          <a:latin typeface="Bookman Old Style" pitchFamily="18" charset="0"/>
                          <a:ea typeface="Lucida Sans Unicode"/>
                          <a:cs typeface="Arial"/>
                        </a:rPr>
                        <a:t>June-2021 (FY 2021-22)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latin typeface="Bookman Old Style" pitchFamily="18" charset="0"/>
                          <a:ea typeface="Lucida Sans Unicode"/>
                          <a:cs typeface="Arial"/>
                        </a:rPr>
                        <a:t>30120.62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Lucida Sans Unicode"/>
                          <a:cs typeface="Arial"/>
                        </a:rPr>
                        <a:t>13237.12</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43.95%</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44450">
                <a:tc>
                  <a:txBody>
                    <a:bodyPr/>
                    <a:lstStyle/>
                    <a:p>
                      <a:pPr>
                        <a:lnSpc>
                          <a:spcPct val="107000"/>
                        </a:lnSpc>
                        <a:spcAft>
                          <a:spcPts val="0"/>
                        </a:spcAft>
                      </a:pPr>
                      <a:r>
                        <a:rPr lang="en-US" sz="1300" kern="50">
                          <a:latin typeface="Bookman Old Style" pitchFamily="18" charset="0"/>
                          <a:ea typeface="Lucida Sans Unicode"/>
                          <a:cs typeface="Arial"/>
                        </a:rPr>
                        <a:t>September-2021 (Fy 2021-22)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Lucida Sans Unicode"/>
                          <a:cs typeface="Arial"/>
                        </a:rPr>
                        <a:t>30504.93</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a:latin typeface="Bookman Old Style" pitchFamily="18" charset="0"/>
                          <a:ea typeface="Lucida Sans Unicode"/>
                          <a:cs typeface="Arial"/>
                        </a:rPr>
                        <a:t>12326.47</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40.41%</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
        <p:nvSpPr>
          <p:cNvPr id="30725" name="Rectangle 5"/>
          <p:cNvSpPr>
            <a:spLocks noChangeArrowheads="1"/>
          </p:cNvSpPr>
          <p:nvPr/>
        </p:nvSpPr>
        <p:spPr bwMode="auto">
          <a:xfrm>
            <a:off x="115094" y="38100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Banks with CD ratio of less than 20%</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30726" name="Rectangle 6"/>
          <p:cNvSpPr>
            <a:spLocks noChangeArrowheads="1"/>
          </p:cNvSpPr>
          <p:nvPr/>
        </p:nvSpPr>
        <p:spPr bwMode="auto">
          <a:xfrm>
            <a:off x="115094" y="4114800"/>
            <a:ext cx="10210800" cy="492443"/>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300" b="1" dirty="0">
                <a:latin typeface="Bookman Old Style" pitchFamily="18" charset="0"/>
              </a:rPr>
              <a:t>Five banks </a:t>
            </a:r>
            <a:r>
              <a:rPr lang="en-US" sz="1300" dirty="0">
                <a:latin typeface="Bookman Old Style" pitchFamily="18" charset="0"/>
              </a:rPr>
              <a:t>out of </a:t>
            </a:r>
            <a:r>
              <a:rPr lang="en-US" sz="1300" b="1" dirty="0">
                <a:latin typeface="Bookman Old Style" pitchFamily="18" charset="0"/>
              </a:rPr>
              <a:t>31</a:t>
            </a:r>
            <a:r>
              <a:rPr lang="en-US" sz="1300" dirty="0">
                <a:latin typeface="Bookman Old Style" pitchFamily="18" charset="0"/>
              </a:rPr>
              <a:t> Banks are with CD ratio of less than 20% as on </a:t>
            </a:r>
            <a:r>
              <a:rPr lang="en-US" sz="1300" b="1" dirty="0">
                <a:latin typeface="Bookman Old Style" pitchFamily="18" charset="0"/>
              </a:rPr>
              <a:t>30-09-2021</a:t>
            </a:r>
            <a:r>
              <a:rPr lang="en-US" sz="1300" dirty="0">
                <a:latin typeface="Bookman Old Style" pitchFamily="18" charset="0"/>
              </a:rPr>
              <a:t>, as against </a:t>
            </a:r>
            <a:r>
              <a:rPr lang="en-US" sz="1300" b="1" dirty="0">
                <a:latin typeface="Bookman Old Style" pitchFamily="18" charset="0"/>
              </a:rPr>
              <a:t>seven </a:t>
            </a:r>
            <a:r>
              <a:rPr lang="en-US" sz="1300" dirty="0">
                <a:latin typeface="Bookman Old Style" pitchFamily="18" charset="0"/>
              </a:rPr>
              <a:t>Banks during quarter ended June, 2021.</a:t>
            </a:r>
            <a:endParaRPr lang="en-IN" sz="1300" dirty="0">
              <a:latin typeface="Bookman Old Style" pitchFamily="18" charset="0"/>
            </a:endParaRPr>
          </a:p>
        </p:txBody>
      </p:sp>
      <p:graphicFrame>
        <p:nvGraphicFramePr>
          <p:cNvPr id="12" name="Table 11"/>
          <p:cNvGraphicFramePr>
            <a:graphicFrameLocks noGrp="1"/>
          </p:cNvGraphicFramePr>
          <p:nvPr/>
        </p:nvGraphicFramePr>
        <p:xfrm>
          <a:off x="115094" y="4648200"/>
          <a:ext cx="10210800" cy="1879981"/>
        </p:xfrm>
        <a:graphic>
          <a:graphicData uri="http://schemas.openxmlformats.org/drawingml/2006/table">
            <a:tbl>
              <a:tblPr/>
              <a:tblGrid>
                <a:gridCol w="524655">
                  <a:extLst>
                    <a:ext uri="{9D8B030D-6E8A-4147-A177-3AD203B41FA5}">
                      <a16:colId xmlns:a16="http://schemas.microsoft.com/office/drawing/2014/main" val="20000"/>
                    </a:ext>
                  </a:extLst>
                </a:gridCol>
                <a:gridCol w="2204714">
                  <a:extLst>
                    <a:ext uri="{9D8B030D-6E8A-4147-A177-3AD203B41FA5}">
                      <a16:colId xmlns:a16="http://schemas.microsoft.com/office/drawing/2014/main" val="20001"/>
                    </a:ext>
                  </a:extLst>
                </a:gridCol>
                <a:gridCol w="2069415">
                  <a:extLst>
                    <a:ext uri="{9D8B030D-6E8A-4147-A177-3AD203B41FA5}">
                      <a16:colId xmlns:a16="http://schemas.microsoft.com/office/drawing/2014/main" val="20002"/>
                    </a:ext>
                  </a:extLst>
                </a:gridCol>
                <a:gridCol w="3314373">
                  <a:extLst>
                    <a:ext uri="{9D8B030D-6E8A-4147-A177-3AD203B41FA5}">
                      <a16:colId xmlns:a16="http://schemas.microsoft.com/office/drawing/2014/main" val="20003"/>
                    </a:ext>
                  </a:extLst>
                </a:gridCol>
                <a:gridCol w="2097643">
                  <a:extLst>
                    <a:ext uri="{9D8B030D-6E8A-4147-A177-3AD203B41FA5}">
                      <a16:colId xmlns:a16="http://schemas.microsoft.com/office/drawing/2014/main" val="20004"/>
                    </a:ext>
                  </a:extLst>
                </a:gridCol>
              </a:tblGrid>
              <a:tr h="122555">
                <a:tc>
                  <a:txBody>
                    <a:bodyPr/>
                    <a:lstStyle/>
                    <a:p>
                      <a:pPr algn="ctr">
                        <a:lnSpc>
                          <a:spcPct val="107000"/>
                        </a:lnSpc>
                        <a:spcAft>
                          <a:spcPts val="0"/>
                        </a:spcAft>
                      </a:pPr>
                      <a:r>
                        <a:rPr lang="en-US" sz="1300" b="1" kern="50" dirty="0">
                          <a:latin typeface="Bookman Old Style" pitchFamily="18" charset="0"/>
                          <a:ea typeface="Lucida Sans Unicode"/>
                          <a:cs typeface="Arial"/>
                        </a:rPr>
                        <a:t>Sl.</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pitchFamily="18" charset="0"/>
                          <a:ea typeface="Lucida Sans Unicode"/>
                          <a:cs typeface="Arial"/>
                        </a:rPr>
                        <a:t>Bank Name</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pitchFamily="18" charset="0"/>
                          <a:ea typeface="Lucida Sans Unicode"/>
                          <a:cs typeface="Arial"/>
                        </a:rPr>
                        <a:t>June 2021 (%)</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pitchFamily="18" charset="0"/>
                          <a:ea typeface="Lucida Sans Unicode"/>
                          <a:cs typeface="Arial"/>
                        </a:rPr>
                        <a:t>Commitment</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pitchFamily="18" charset="0"/>
                          <a:ea typeface="Lucida Sans Unicode"/>
                          <a:cs typeface="Arial"/>
                        </a:rPr>
                        <a:t>September 2021 (%)</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81673">
                <a:tc>
                  <a:txBody>
                    <a:bodyPr/>
                    <a:lstStyle/>
                    <a:p>
                      <a:pPr algn="just">
                        <a:lnSpc>
                          <a:spcPct val="107000"/>
                        </a:lnSpc>
                        <a:spcAft>
                          <a:spcPts val="0"/>
                        </a:spcAft>
                      </a:pPr>
                      <a:r>
                        <a:rPr lang="en-US" sz="1300" kern="50">
                          <a:latin typeface="Bookman Old Style" pitchFamily="18" charset="0"/>
                          <a:ea typeface="Lucida Sans Unicode"/>
                          <a:cs typeface="Arial"/>
                        </a:rPr>
                        <a:t>1</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200000"/>
                        </a:lnSpc>
                        <a:spcAft>
                          <a:spcPts val="0"/>
                        </a:spcAft>
                      </a:pPr>
                      <a:r>
                        <a:rPr lang="en-US" sz="1300" kern="50" dirty="0">
                          <a:latin typeface="Bookman Old Style" pitchFamily="18" charset="0"/>
                          <a:ea typeface="Lucida Sans Unicode"/>
                          <a:cs typeface="Arial"/>
                        </a:rPr>
                        <a:t>KMB</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200000"/>
                        </a:lnSpc>
                        <a:spcAft>
                          <a:spcPts val="0"/>
                        </a:spcAft>
                      </a:pPr>
                      <a:r>
                        <a:rPr lang="en-US" sz="1300" kern="50" dirty="0">
                          <a:latin typeface="Bookman Old Style" pitchFamily="18" charset="0"/>
                          <a:ea typeface="Lucida Sans Unicode"/>
                          <a:cs typeface="Arial"/>
                        </a:rPr>
                        <a:t>0.32</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a:latin typeface="Bookman Old Style" pitchFamily="18" charset="0"/>
                          <a:ea typeface="Lucida Sans Unicode"/>
                          <a:cs typeface="Arial"/>
                        </a:rPr>
                        <a:t>BM is restricted to sanction loan</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200000"/>
                        </a:lnSpc>
                        <a:spcAft>
                          <a:spcPts val="0"/>
                        </a:spcAft>
                      </a:pPr>
                      <a:r>
                        <a:rPr lang="en-US" sz="1300" kern="50" dirty="0">
                          <a:latin typeface="Bookman Old Style" pitchFamily="18" charset="0"/>
                          <a:ea typeface="Lucida Sans Unicode"/>
                          <a:cs typeface="Arial"/>
                        </a:rPr>
                        <a:t>0.15</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80645">
                <a:tc>
                  <a:txBody>
                    <a:bodyPr/>
                    <a:lstStyle/>
                    <a:p>
                      <a:pPr algn="just">
                        <a:lnSpc>
                          <a:spcPct val="107000"/>
                        </a:lnSpc>
                        <a:spcAft>
                          <a:spcPts val="0"/>
                        </a:spcAft>
                      </a:pPr>
                      <a:r>
                        <a:rPr lang="en-US" sz="1300" kern="50">
                          <a:latin typeface="Bookman Old Style" pitchFamily="18" charset="0"/>
                          <a:ea typeface="Lucida Sans Unicode"/>
                          <a:cs typeface="Arial"/>
                        </a:rPr>
                        <a:t>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dirty="0">
                          <a:latin typeface="Bookman Old Style" pitchFamily="18" charset="0"/>
                          <a:ea typeface="Lucida Sans Unicode"/>
                          <a:cs typeface="Arial"/>
                        </a:rPr>
                        <a:t>IDFC</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0.57</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dirty="0">
                          <a:latin typeface="Bookman Old Style" pitchFamily="18" charset="0"/>
                          <a:ea typeface="Lucida Sans Unicode"/>
                          <a:cs typeface="Arial"/>
                        </a:rPr>
                        <a:t>Submitted action taken Report and strategies to extend more loans particularly in PSA</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1.60</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80645">
                <a:tc>
                  <a:txBody>
                    <a:bodyPr/>
                    <a:lstStyle/>
                    <a:p>
                      <a:pPr algn="just">
                        <a:lnSpc>
                          <a:spcPct val="107000"/>
                        </a:lnSpc>
                        <a:spcAft>
                          <a:spcPts val="0"/>
                        </a:spcAft>
                      </a:pPr>
                      <a:r>
                        <a:rPr lang="en-US" sz="1300" kern="50">
                          <a:latin typeface="Bookman Old Style" pitchFamily="18" charset="0"/>
                          <a:ea typeface="Lucida Sans Unicode"/>
                          <a:cs typeface="Arial"/>
                        </a:rPr>
                        <a:t>3</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a:latin typeface="Bookman Old Style" pitchFamily="18" charset="0"/>
                          <a:ea typeface="Lucida Sans Unicode"/>
                          <a:cs typeface="Arial"/>
                        </a:rPr>
                        <a:t>South Indian Bank</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4.99</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-do-</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5.71</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83185">
                <a:tc>
                  <a:txBody>
                    <a:bodyPr/>
                    <a:lstStyle/>
                    <a:p>
                      <a:pPr algn="just">
                        <a:lnSpc>
                          <a:spcPct val="107000"/>
                        </a:lnSpc>
                        <a:spcAft>
                          <a:spcPts val="0"/>
                        </a:spcAft>
                      </a:pPr>
                      <a:r>
                        <a:rPr lang="en-US" sz="1300" kern="50">
                          <a:latin typeface="Bookman Old Style" pitchFamily="18" charset="0"/>
                          <a:ea typeface="Lucida Sans Unicode"/>
                          <a:cs typeface="Arial"/>
                        </a:rPr>
                        <a:t>4</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a:latin typeface="Bookman Old Style" pitchFamily="18" charset="0"/>
                          <a:ea typeface="Lucida Sans Unicode"/>
                          <a:cs typeface="Arial"/>
                        </a:rPr>
                        <a:t>NESFB</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19.22</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-do-</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13.72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83185">
                <a:tc>
                  <a:txBody>
                    <a:bodyPr/>
                    <a:lstStyle/>
                    <a:p>
                      <a:pPr algn="just">
                        <a:lnSpc>
                          <a:spcPct val="107000"/>
                        </a:lnSpc>
                        <a:spcAft>
                          <a:spcPts val="0"/>
                        </a:spcAft>
                      </a:pPr>
                      <a:r>
                        <a:rPr lang="en-US" sz="1300" kern="50">
                          <a:latin typeface="Bookman Old Style" pitchFamily="18" charset="0"/>
                          <a:ea typeface="Lucida Sans Unicode"/>
                          <a:cs typeface="Arial"/>
                        </a:rPr>
                        <a:t>5</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just">
                        <a:lnSpc>
                          <a:spcPct val="107000"/>
                        </a:lnSpc>
                        <a:spcAft>
                          <a:spcPts val="0"/>
                        </a:spcAft>
                      </a:pPr>
                      <a:r>
                        <a:rPr lang="en-US" sz="1300" kern="50">
                          <a:latin typeface="Bookman Old Style" pitchFamily="18" charset="0"/>
                          <a:ea typeface="Lucida Sans Unicode"/>
                          <a:cs typeface="Arial"/>
                        </a:rPr>
                        <a:t>Union Bank</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Lucida Sans Unicode"/>
                          <a:cs typeface="Arial"/>
                        </a:rPr>
                        <a:t>17.32</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-do-</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18.79</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15094" y="762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CD Ratio-Review of District with less than 40% and Working of Special Sub-Committee of DCC</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4"/>
          <p:cNvSpPr/>
          <p:nvPr/>
        </p:nvSpPr>
        <p:spPr>
          <a:xfrm>
            <a:off x="115094" y="381000"/>
            <a:ext cx="10210800" cy="692497"/>
          </a:xfrm>
          <a:prstGeom prst="rect">
            <a:avLst/>
          </a:prstGeom>
          <a:solidFill>
            <a:schemeClr val="bg1">
              <a:lumMod val="95000"/>
            </a:schemeClr>
          </a:solidFill>
          <a:ln>
            <a:solidFill>
              <a:schemeClr val="accent1"/>
            </a:solidFill>
          </a:ln>
        </p:spPr>
        <p:txBody>
          <a:bodyPr wrap="square">
            <a:spAutoFit/>
          </a:bodyPr>
          <a:lstStyle/>
          <a:p>
            <a:pPr algn="just"/>
            <a:r>
              <a:rPr lang="en-US" sz="1300" dirty="0">
                <a:latin typeface="Bookman Old Style" pitchFamily="18" charset="0"/>
              </a:rPr>
              <a:t>There are </a:t>
            </a:r>
            <a:r>
              <a:rPr lang="en-US" sz="1300" b="1" dirty="0">
                <a:latin typeface="Bookman Old Style" pitchFamily="18" charset="0"/>
              </a:rPr>
              <a:t>06</a:t>
            </a:r>
            <a:r>
              <a:rPr lang="en-US" sz="1300" dirty="0">
                <a:latin typeface="Bookman Old Style" pitchFamily="18" charset="0"/>
              </a:rPr>
              <a:t> districts (East </a:t>
            </a:r>
            <a:r>
              <a:rPr lang="en-US" sz="1300" dirty="0" err="1">
                <a:latin typeface="Bookman Old Style" pitchFamily="18" charset="0"/>
              </a:rPr>
              <a:t>Jaintia</a:t>
            </a:r>
            <a:r>
              <a:rPr lang="en-US" sz="1300" dirty="0">
                <a:latin typeface="Bookman Old Style" pitchFamily="18" charset="0"/>
              </a:rPr>
              <a:t>, East </a:t>
            </a:r>
            <a:r>
              <a:rPr lang="en-US" sz="1300" dirty="0" err="1">
                <a:latin typeface="Bookman Old Style" pitchFamily="18" charset="0"/>
              </a:rPr>
              <a:t>Khasi</a:t>
            </a:r>
            <a:r>
              <a:rPr lang="en-US" sz="1300" dirty="0">
                <a:latin typeface="Bookman Old Style" pitchFamily="18" charset="0"/>
              </a:rPr>
              <a:t>, South </a:t>
            </a:r>
            <a:r>
              <a:rPr lang="en-US" sz="1300" dirty="0" err="1">
                <a:latin typeface="Bookman Old Style" pitchFamily="18" charset="0"/>
              </a:rPr>
              <a:t>Garo</a:t>
            </a:r>
            <a:r>
              <a:rPr lang="en-US" sz="1300" dirty="0">
                <a:latin typeface="Bookman Old Style" pitchFamily="18" charset="0"/>
              </a:rPr>
              <a:t>, South West </a:t>
            </a:r>
            <a:r>
              <a:rPr lang="en-US" sz="1300" dirty="0" err="1">
                <a:latin typeface="Bookman Old Style" pitchFamily="18" charset="0"/>
              </a:rPr>
              <a:t>Khasi</a:t>
            </a:r>
            <a:r>
              <a:rPr lang="en-US" sz="1300" dirty="0">
                <a:latin typeface="Bookman Old Style" pitchFamily="18" charset="0"/>
              </a:rPr>
              <a:t>, West </a:t>
            </a:r>
            <a:r>
              <a:rPr lang="en-US" sz="1300" dirty="0" err="1">
                <a:latin typeface="Bookman Old Style" pitchFamily="18" charset="0"/>
              </a:rPr>
              <a:t>Jaintia</a:t>
            </a:r>
            <a:r>
              <a:rPr lang="en-US" sz="1300" dirty="0">
                <a:latin typeface="Bookman Old Style" pitchFamily="18" charset="0"/>
              </a:rPr>
              <a:t> &amp; West </a:t>
            </a:r>
            <a:r>
              <a:rPr lang="en-US" sz="1300" dirty="0" err="1">
                <a:latin typeface="Bookman Old Style" pitchFamily="18" charset="0"/>
              </a:rPr>
              <a:t>Khasi</a:t>
            </a:r>
            <a:r>
              <a:rPr lang="en-US" sz="1300" dirty="0">
                <a:latin typeface="Bookman Old Style" pitchFamily="18" charset="0"/>
              </a:rPr>
              <a:t> Hills) with C.D. Ratio below </a:t>
            </a:r>
            <a:r>
              <a:rPr lang="en-US" sz="1300" b="1" dirty="0">
                <a:latin typeface="Bookman Old Style" pitchFamily="18" charset="0"/>
              </a:rPr>
              <a:t>40%</a:t>
            </a:r>
            <a:r>
              <a:rPr lang="en-US" sz="1300" dirty="0">
                <a:latin typeface="Bookman Old Style" pitchFamily="18" charset="0"/>
              </a:rPr>
              <a:t> as on </a:t>
            </a:r>
            <a:r>
              <a:rPr lang="en-US" sz="1300" b="1" dirty="0">
                <a:latin typeface="Bookman Old Style" pitchFamily="18" charset="0"/>
              </a:rPr>
              <a:t>30</a:t>
            </a:r>
            <a:r>
              <a:rPr lang="en-US" sz="1300" b="1" baseline="30000" dirty="0">
                <a:latin typeface="Bookman Old Style" pitchFamily="18" charset="0"/>
              </a:rPr>
              <a:t>th</a:t>
            </a:r>
            <a:r>
              <a:rPr lang="en-US" sz="1300" b="1" dirty="0">
                <a:latin typeface="Bookman Old Style" pitchFamily="18" charset="0"/>
              </a:rPr>
              <a:t>September 2021</a:t>
            </a:r>
            <a:r>
              <a:rPr lang="en-US" sz="1300" dirty="0">
                <a:latin typeface="Bookman Old Style" pitchFamily="18" charset="0"/>
              </a:rPr>
              <a:t>. District with less than 40% to ensure that Special Sub-committee meeting is conducted quarterly with suitable strategy and action plans to improve the district CD Ratio.  (Details in Page-72)</a:t>
            </a:r>
            <a:endParaRPr lang="en-IN" sz="1300" dirty="0">
              <a:latin typeface="Bookman Old Style" pitchFamily="18" charset="0"/>
            </a:endParaRPr>
          </a:p>
        </p:txBody>
      </p:sp>
      <p:sp>
        <p:nvSpPr>
          <p:cNvPr id="31746" name="Rectangle 2"/>
          <p:cNvSpPr>
            <a:spLocks noChangeArrowheads="1"/>
          </p:cNvSpPr>
          <p:nvPr/>
        </p:nvSpPr>
        <p:spPr bwMode="auto">
          <a:xfrm>
            <a:off x="115094" y="10668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Priority Sector Advances</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115094" y="1371600"/>
            <a:ext cx="10210800" cy="1292662"/>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1300" dirty="0">
                <a:latin typeface="Bookman Old Style" pitchFamily="18" charset="0"/>
              </a:rPr>
              <a:t>The total Priority Sector Advances at </a:t>
            </a:r>
            <a:r>
              <a:rPr lang="en-US" sz="1300" b="1" dirty="0">
                <a:latin typeface="Bookman Old Style" pitchFamily="18" charset="0"/>
              </a:rPr>
              <a:t>₹. 6034.73 </a:t>
            </a:r>
            <a:r>
              <a:rPr lang="en-US" sz="1300" dirty="0">
                <a:latin typeface="Bookman Old Style" pitchFamily="18" charset="0"/>
              </a:rPr>
              <a:t>Crores against the total Advance of ₹.12326.47 Crores constitutes </a:t>
            </a:r>
            <a:r>
              <a:rPr lang="en-US" sz="1300" b="1" dirty="0">
                <a:latin typeface="Bookman Old Style" pitchFamily="18" charset="0"/>
              </a:rPr>
              <a:t>48.96%</a:t>
            </a:r>
            <a:r>
              <a:rPr lang="en-US" sz="1300" dirty="0">
                <a:latin typeface="Bookman Old Style" pitchFamily="18" charset="0"/>
              </a:rPr>
              <a:t> during the quarter and is well above the benchmark of </a:t>
            </a:r>
            <a:r>
              <a:rPr lang="en-US" sz="1300" b="1" dirty="0">
                <a:latin typeface="Bookman Old Style" pitchFamily="18" charset="0"/>
              </a:rPr>
              <a:t>40%</a:t>
            </a:r>
            <a:r>
              <a:rPr lang="en-US" sz="1300" dirty="0">
                <a:latin typeface="Bookman Old Style" pitchFamily="18" charset="0"/>
              </a:rPr>
              <a:t> set by RBI. Bank wise position given in </a:t>
            </a:r>
            <a:r>
              <a:rPr lang="en-US" sz="1300" b="1" dirty="0">
                <a:latin typeface="Bookman Old Style" pitchFamily="18" charset="0"/>
              </a:rPr>
              <a:t>page no 15-16.</a:t>
            </a:r>
            <a:endParaRPr lang="en-IN" sz="1300" dirty="0">
              <a:latin typeface="Bookman Old Style" pitchFamily="18" charset="0"/>
            </a:endParaRPr>
          </a:p>
          <a:p>
            <a:pPr algn="just"/>
            <a:r>
              <a:rPr lang="en-US" sz="1300" dirty="0">
                <a:latin typeface="Bookman Old Style" pitchFamily="18" charset="0"/>
              </a:rPr>
              <a:t> </a:t>
            </a:r>
            <a:endParaRPr lang="en-IN" sz="1300" dirty="0">
              <a:latin typeface="Bookman Old Style" pitchFamily="18" charset="0"/>
            </a:endParaRPr>
          </a:p>
          <a:p>
            <a:pPr algn="just"/>
            <a:r>
              <a:rPr lang="en-US" sz="1300" dirty="0">
                <a:latin typeface="Bookman Old Style" pitchFamily="18" charset="0"/>
              </a:rPr>
              <a:t>Agriculture outstanding advances as on September 2021 are </a:t>
            </a:r>
            <a:r>
              <a:rPr lang="en-US" sz="1300" b="1" dirty="0">
                <a:latin typeface="Bookman Old Style" pitchFamily="18" charset="0"/>
              </a:rPr>
              <a:t>₹ 2716.72Crores</a:t>
            </a:r>
            <a:r>
              <a:rPr lang="en-US" sz="1300" dirty="0">
                <a:latin typeface="Bookman Old Style" pitchFamily="18" charset="0"/>
              </a:rPr>
              <a:t> (inclusive of RIDF investment ₹</a:t>
            </a:r>
            <a:r>
              <a:rPr lang="en-US" sz="1300" b="1" dirty="0">
                <a:latin typeface="Bookman Old Style" pitchFamily="18" charset="0"/>
              </a:rPr>
              <a:t>636.39 Cr</a:t>
            </a:r>
            <a:r>
              <a:rPr lang="en-US" sz="1300" dirty="0">
                <a:latin typeface="Bookman Old Style" pitchFamily="18" charset="0"/>
              </a:rPr>
              <a:t>) against the total advance of ₹ </a:t>
            </a:r>
            <a:r>
              <a:rPr lang="en-US" sz="1300" b="1" dirty="0">
                <a:latin typeface="Bookman Old Style" pitchFamily="18" charset="0"/>
              </a:rPr>
              <a:t>12326.47Crores</a:t>
            </a:r>
            <a:r>
              <a:rPr lang="en-US" sz="1300" dirty="0">
                <a:latin typeface="Bookman Old Style" pitchFamily="18" charset="0"/>
              </a:rPr>
              <a:t> which is </a:t>
            </a:r>
            <a:r>
              <a:rPr lang="en-US" sz="1300" b="1" dirty="0">
                <a:latin typeface="Bookman Old Style" pitchFamily="18" charset="0"/>
              </a:rPr>
              <a:t>22.03%</a:t>
            </a:r>
            <a:r>
              <a:rPr lang="en-US" sz="1300" dirty="0">
                <a:latin typeface="Bookman Old Style" pitchFamily="18" charset="0"/>
              </a:rPr>
              <a:t> of total advances against the benchmark of </a:t>
            </a:r>
            <a:r>
              <a:rPr lang="en-US" sz="1300" b="1" dirty="0">
                <a:latin typeface="Bookman Old Style" pitchFamily="18" charset="0"/>
              </a:rPr>
              <a:t>18%</a:t>
            </a:r>
            <a:r>
              <a:rPr lang="en-US" sz="1300" dirty="0">
                <a:latin typeface="Bookman Old Style" pitchFamily="18" charset="0"/>
              </a:rPr>
              <a:t>. Bank wise details furnished in </a:t>
            </a:r>
            <a:r>
              <a:rPr lang="en-US" sz="1300" b="1" dirty="0">
                <a:latin typeface="Bookman Old Style" pitchFamily="18" charset="0"/>
              </a:rPr>
              <a:t>page no 19.</a:t>
            </a:r>
            <a:endParaRPr lang="en-IN" sz="1300" dirty="0">
              <a:latin typeface="Bookman Old Style" pitchFamily="18" charset="0"/>
            </a:endParaRPr>
          </a:p>
        </p:txBody>
      </p:sp>
      <p:sp>
        <p:nvSpPr>
          <p:cNvPr id="31748" name="Rectangle 4"/>
          <p:cNvSpPr>
            <a:spLocks noChangeArrowheads="1"/>
          </p:cNvSpPr>
          <p:nvPr/>
        </p:nvSpPr>
        <p:spPr bwMode="auto">
          <a:xfrm>
            <a:off x="115094" y="26670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en-US" sz="1300" b="1" i="0" u="none" strike="noStrike" cap="none" normalizeH="0" baseline="0" dirty="0">
                <a:ln>
                  <a:noFill/>
                </a:ln>
                <a:solidFill>
                  <a:schemeClr val="tx1"/>
                </a:solidFill>
                <a:effectLst/>
                <a:latin typeface="Bookman Old Style" pitchFamily="18" charset="0"/>
                <a:ea typeface="Gungsuh" charset="-127"/>
                <a:cs typeface="Arial" pitchFamily="34" charset="0"/>
              </a:rPr>
              <a:t>The Priority Sector Sub-Segment wise outstanding as on 30-06-2021:</a:t>
            </a:r>
            <a:endParaRPr kumimoji="0" lang="en-US" sz="1300" b="0" i="0" u="none" strike="noStrike" cap="none" normalizeH="0" baseline="0" dirty="0">
              <a:ln>
                <a:noFill/>
              </a:ln>
              <a:solidFill>
                <a:schemeClr val="tx1"/>
              </a:solidFill>
              <a:effectLst/>
              <a:latin typeface="Bookman Old Style" pitchFamily="18" charset="0"/>
              <a:cs typeface="Arial" pitchFamily="34" charset="0"/>
            </a:endParaRPr>
          </a:p>
        </p:txBody>
      </p:sp>
      <p:graphicFrame>
        <p:nvGraphicFramePr>
          <p:cNvPr id="9" name="Table 8"/>
          <p:cNvGraphicFramePr>
            <a:graphicFrameLocks noGrp="1"/>
          </p:cNvGraphicFramePr>
          <p:nvPr/>
        </p:nvGraphicFramePr>
        <p:xfrm>
          <a:off x="115094" y="3276600"/>
          <a:ext cx="10210800" cy="1064964"/>
        </p:xfrm>
        <a:graphic>
          <a:graphicData uri="http://schemas.openxmlformats.org/drawingml/2006/table">
            <a:tbl>
              <a:tblPr/>
              <a:tblGrid>
                <a:gridCol w="2461369">
                  <a:extLst>
                    <a:ext uri="{9D8B030D-6E8A-4147-A177-3AD203B41FA5}">
                      <a16:colId xmlns:a16="http://schemas.microsoft.com/office/drawing/2014/main" val="20000"/>
                    </a:ext>
                  </a:extLst>
                </a:gridCol>
                <a:gridCol w="3934761">
                  <a:extLst>
                    <a:ext uri="{9D8B030D-6E8A-4147-A177-3AD203B41FA5}">
                      <a16:colId xmlns:a16="http://schemas.microsoft.com/office/drawing/2014/main" val="20001"/>
                    </a:ext>
                  </a:extLst>
                </a:gridCol>
                <a:gridCol w="3814670">
                  <a:extLst>
                    <a:ext uri="{9D8B030D-6E8A-4147-A177-3AD203B41FA5}">
                      <a16:colId xmlns:a16="http://schemas.microsoft.com/office/drawing/2014/main" val="20002"/>
                    </a:ext>
                  </a:extLst>
                </a:gridCol>
              </a:tblGrid>
              <a:tr h="152400">
                <a:tc>
                  <a:txBody>
                    <a:bodyPr/>
                    <a:lstStyle/>
                    <a:p>
                      <a:pPr algn="ctr">
                        <a:lnSpc>
                          <a:spcPct val="107000"/>
                        </a:lnSpc>
                        <a:spcAft>
                          <a:spcPts val="0"/>
                        </a:spcAft>
                      </a:pPr>
                      <a:r>
                        <a:rPr lang="en-US" sz="1300" b="1" kern="50" dirty="0">
                          <a:latin typeface="Bookman Old Style"/>
                          <a:ea typeface="Lucida Sans Unicode"/>
                          <a:cs typeface="Arial"/>
                        </a:rPr>
                        <a:t>Sub-Segment</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Gungsuh"/>
                          <a:cs typeface="Arial"/>
                        </a:rPr>
                        <a:t>Outstanding as on 30.09.2021</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a:latin typeface="Bookman Old Style"/>
                          <a:ea typeface="Gungsuh"/>
                          <a:cs typeface="Arial"/>
                        </a:rPr>
                        <a:t>% against Total Advance</a:t>
                      </a:r>
                      <a:endParaRPr lang="en-IN" sz="1300" kern="5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09525">
                <a:tc>
                  <a:txBody>
                    <a:bodyPr/>
                    <a:lstStyle/>
                    <a:p>
                      <a:pPr>
                        <a:lnSpc>
                          <a:spcPct val="107000"/>
                        </a:lnSpc>
                        <a:spcAft>
                          <a:spcPts val="0"/>
                        </a:spcAft>
                      </a:pPr>
                      <a:r>
                        <a:rPr lang="en-US" sz="1300" b="1" kern="50" dirty="0">
                          <a:latin typeface="Bookman Old Style"/>
                          <a:ea typeface="Gungsuh"/>
                          <a:cs typeface="Arial"/>
                        </a:rPr>
                        <a:t>Agriculture</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Gungsuh"/>
                          <a:cs typeface="Arial"/>
                        </a:rPr>
                        <a:t>2716.72</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Gungsuh"/>
                          <a:cs typeface="Arial"/>
                        </a:rPr>
                        <a:t>22.04%</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36512">
                <a:tc>
                  <a:txBody>
                    <a:bodyPr/>
                    <a:lstStyle/>
                    <a:p>
                      <a:pPr>
                        <a:lnSpc>
                          <a:spcPct val="107000"/>
                        </a:lnSpc>
                        <a:spcAft>
                          <a:spcPts val="0"/>
                        </a:spcAft>
                      </a:pPr>
                      <a:r>
                        <a:rPr lang="en-US" sz="1300" b="1" kern="50" dirty="0">
                          <a:latin typeface="Bookman Old Style"/>
                          <a:ea typeface="Gungsuh"/>
                          <a:cs typeface="Arial"/>
                        </a:rPr>
                        <a:t>MSME</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Gungsuh"/>
                          <a:cs typeface="Arial"/>
                        </a:rPr>
                        <a:t>2421.08</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a:latin typeface="Bookman Old Style" pitchFamily="18" charset="0"/>
                          <a:ea typeface="Gungsuh"/>
                          <a:cs typeface="Arial"/>
                        </a:rPr>
                        <a:t>19.64%</a:t>
                      </a:r>
                      <a:endParaRPr lang="en-IN" sz="13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63499">
                <a:tc>
                  <a:txBody>
                    <a:bodyPr/>
                    <a:lstStyle/>
                    <a:p>
                      <a:pPr>
                        <a:lnSpc>
                          <a:spcPct val="107000"/>
                        </a:lnSpc>
                        <a:spcAft>
                          <a:spcPts val="0"/>
                        </a:spcAft>
                      </a:pPr>
                      <a:r>
                        <a:rPr lang="en-US" sz="1300" b="1" kern="50" dirty="0">
                          <a:latin typeface="Bookman Old Style"/>
                          <a:ea typeface="Gungsuh"/>
                          <a:cs typeface="Arial"/>
                        </a:rPr>
                        <a:t>Other PS</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kern="50" dirty="0">
                          <a:latin typeface="Bookman Old Style" pitchFamily="18" charset="0"/>
                          <a:ea typeface="Gungsuh"/>
                          <a:cs typeface="Arial"/>
                        </a:rPr>
                        <a:t>896.93</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kern="50" dirty="0">
                          <a:latin typeface="Bookman Old Style" pitchFamily="18" charset="0"/>
                          <a:ea typeface="Lucida Sans Unicode"/>
                          <a:cs typeface="Arial"/>
                        </a:rPr>
                        <a:t>7.28%</a:t>
                      </a:r>
                      <a:endParaRPr lang="en-IN" sz="13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17112">
                <a:tc>
                  <a:txBody>
                    <a:bodyPr/>
                    <a:lstStyle/>
                    <a:p>
                      <a:pPr>
                        <a:lnSpc>
                          <a:spcPct val="107000"/>
                        </a:lnSpc>
                        <a:spcAft>
                          <a:spcPts val="0"/>
                        </a:spcAft>
                      </a:pPr>
                      <a:r>
                        <a:rPr lang="en-IN" sz="1300" b="1" kern="50" dirty="0">
                          <a:latin typeface="Bookman Old Style" pitchFamily="18" charset="0"/>
                          <a:ea typeface="Lucida Sans Unicode"/>
                          <a:cs typeface="Tahoma"/>
                        </a:rPr>
                        <a:t>Total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1" kern="50" dirty="0">
                          <a:latin typeface="Bookman Old Style" pitchFamily="18" charset="0"/>
                          <a:ea typeface="Gungsuh"/>
                          <a:cs typeface="Arial"/>
                        </a:rPr>
                        <a:t>6034.73</a:t>
                      </a:r>
                      <a:endParaRPr lang="en-IN" sz="1300" b="1"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pitchFamily="18" charset="0"/>
                          <a:ea typeface="Lucida Sans Unicode"/>
                          <a:cs typeface="Arial"/>
                        </a:rPr>
                        <a:t>48.96%</a:t>
                      </a:r>
                      <a:endParaRPr lang="en-IN" sz="1300" b="1"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bl>
          </a:graphicData>
        </a:graphic>
      </p:graphicFrame>
      <p:sp>
        <p:nvSpPr>
          <p:cNvPr id="10" name="Rectangle 9"/>
          <p:cNvSpPr/>
          <p:nvPr/>
        </p:nvSpPr>
        <p:spPr>
          <a:xfrm>
            <a:off x="115094" y="2971800"/>
            <a:ext cx="10210800" cy="292388"/>
          </a:xfrm>
          <a:prstGeom prst="rect">
            <a:avLst/>
          </a:prstGeom>
          <a:solidFill>
            <a:schemeClr val="bg1">
              <a:lumMod val="95000"/>
            </a:schemeClr>
          </a:solidFill>
          <a:ln>
            <a:solidFill>
              <a:schemeClr val="accent1"/>
            </a:solidFill>
          </a:ln>
        </p:spPr>
        <p:txBody>
          <a:bodyPr wrap="square">
            <a:spAutoFit/>
          </a:bodyPr>
          <a:lstStyle/>
          <a:p>
            <a:pPr algn="r"/>
            <a:r>
              <a:rPr lang="en-US" sz="1300" b="1" dirty="0">
                <a:latin typeface="Bookman Old Style" pitchFamily="18" charset="0"/>
              </a:rPr>
              <a:t>(Amt. in Crores)</a:t>
            </a:r>
            <a:r>
              <a:rPr lang="en-US" sz="1300" b="1" dirty="0">
                <a:latin typeface="Bookman Old Style" pitchFamily="18" charset="0"/>
                <a:ea typeface="Gungsuh" charset="-127"/>
                <a:cs typeface="Arial" pitchFamily="34" charset="0"/>
              </a:rPr>
              <a:t> </a:t>
            </a:r>
            <a:endParaRPr lang="en-IN" sz="1300" dirty="0"/>
          </a:p>
        </p:txBody>
      </p:sp>
      <p:sp>
        <p:nvSpPr>
          <p:cNvPr id="31749" name="Rectangle 5"/>
          <p:cNvSpPr>
            <a:spLocks noChangeArrowheads="1"/>
          </p:cNvSpPr>
          <p:nvPr/>
        </p:nvSpPr>
        <p:spPr bwMode="auto">
          <a:xfrm>
            <a:off x="115094" y="43434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ACP Targets achievements for FY 2021-22 as on 30</a:t>
            </a:r>
            <a:r>
              <a:rPr kumimoji="0" lang="en-US" sz="1300" b="1" i="0" u="sng" strike="noStrike" cap="none" normalizeH="0" baseline="30000" dirty="0">
                <a:ln>
                  <a:noFill/>
                </a:ln>
                <a:solidFill>
                  <a:schemeClr val="tx1"/>
                </a:solidFill>
                <a:effectLst/>
                <a:latin typeface="Bookman Old Style" pitchFamily="18" charset="0"/>
                <a:ea typeface="Lucida Sans Unicode" pitchFamily="34" charset="0"/>
                <a:cs typeface="Arial" pitchFamily="34" charset="0"/>
              </a:rPr>
              <a:t>th</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a:t>
            </a:r>
            <a:r>
              <a:rPr lang="en-US" sz="1300" b="1" u="sng" dirty="0">
                <a:latin typeface="Bookman Old Style" pitchFamily="18" charset="0"/>
                <a:ea typeface="Lucida Sans Unicode" pitchFamily="34" charset="0"/>
                <a:cs typeface="Arial" pitchFamily="34" charset="0"/>
              </a:rPr>
              <a:t>September</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2021 is furnished here under:</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12" name="Table 11"/>
          <p:cNvGraphicFramePr>
            <a:graphicFrameLocks noGrp="1"/>
          </p:cNvGraphicFramePr>
          <p:nvPr/>
        </p:nvGraphicFramePr>
        <p:xfrm>
          <a:off x="115094" y="5257800"/>
          <a:ext cx="10210801" cy="1219200"/>
        </p:xfrm>
        <a:graphic>
          <a:graphicData uri="http://schemas.openxmlformats.org/drawingml/2006/table">
            <a:tbl>
              <a:tblPr/>
              <a:tblGrid>
                <a:gridCol w="2438402">
                  <a:extLst>
                    <a:ext uri="{9D8B030D-6E8A-4147-A177-3AD203B41FA5}">
                      <a16:colId xmlns:a16="http://schemas.microsoft.com/office/drawing/2014/main" val="20000"/>
                    </a:ext>
                  </a:extLst>
                </a:gridCol>
                <a:gridCol w="1159691">
                  <a:extLst>
                    <a:ext uri="{9D8B030D-6E8A-4147-A177-3AD203B41FA5}">
                      <a16:colId xmlns:a16="http://schemas.microsoft.com/office/drawing/2014/main" val="20001"/>
                    </a:ext>
                  </a:extLst>
                </a:gridCol>
                <a:gridCol w="1166949">
                  <a:extLst>
                    <a:ext uri="{9D8B030D-6E8A-4147-A177-3AD203B41FA5}">
                      <a16:colId xmlns:a16="http://schemas.microsoft.com/office/drawing/2014/main" val="20002"/>
                    </a:ext>
                  </a:extLst>
                </a:gridCol>
                <a:gridCol w="1335241">
                  <a:extLst>
                    <a:ext uri="{9D8B030D-6E8A-4147-A177-3AD203B41FA5}">
                      <a16:colId xmlns:a16="http://schemas.microsoft.com/office/drawing/2014/main" val="20003"/>
                    </a:ext>
                  </a:extLst>
                </a:gridCol>
                <a:gridCol w="1559816">
                  <a:extLst>
                    <a:ext uri="{9D8B030D-6E8A-4147-A177-3AD203B41FA5}">
                      <a16:colId xmlns:a16="http://schemas.microsoft.com/office/drawing/2014/main" val="20004"/>
                    </a:ext>
                  </a:extLst>
                </a:gridCol>
                <a:gridCol w="1274851">
                  <a:extLst>
                    <a:ext uri="{9D8B030D-6E8A-4147-A177-3AD203B41FA5}">
                      <a16:colId xmlns:a16="http://schemas.microsoft.com/office/drawing/2014/main" val="20005"/>
                    </a:ext>
                  </a:extLst>
                </a:gridCol>
                <a:gridCol w="1275851">
                  <a:extLst>
                    <a:ext uri="{9D8B030D-6E8A-4147-A177-3AD203B41FA5}">
                      <a16:colId xmlns:a16="http://schemas.microsoft.com/office/drawing/2014/main" val="20006"/>
                    </a:ext>
                  </a:extLst>
                </a:gridCol>
              </a:tblGrid>
              <a:tr h="451385">
                <a:tc>
                  <a:txBody>
                    <a:bodyPr/>
                    <a:lstStyle/>
                    <a:p>
                      <a:pPr algn="ctr">
                        <a:lnSpc>
                          <a:spcPct val="107000"/>
                        </a:lnSpc>
                        <a:spcAft>
                          <a:spcPts val="0"/>
                        </a:spcAft>
                      </a:pPr>
                      <a:r>
                        <a:rPr lang="en-US" sz="1300" b="1" kern="50" dirty="0">
                          <a:latin typeface="Bookman Old Style"/>
                          <a:ea typeface="Arial Unicode MS"/>
                          <a:cs typeface="Arial"/>
                        </a:rPr>
                        <a:t>As on 30</a:t>
                      </a:r>
                      <a:r>
                        <a:rPr lang="en-US" sz="1300" b="1" kern="50" baseline="30000" dirty="0">
                          <a:latin typeface="Bookman Old Style"/>
                          <a:ea typeface="Arial Unicode MS"/>
                          <a:cs typeface="Arial"/>
                        </a:rPr>
                        <a:t>th</a:t>
                      </a:r>
                      <a:r>
                        <a:rPr lang="en-US" sz="1300" b="1" kern="50" dirty="0">
                          <a:latin typeface="Bookman Old Style"/>
                          <a:ea typeface="Arial Unicode MS"/>
                          <a:cs typeface="Arial"/>
                        </a:rPr>
                        <a:t> September 2021</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Agriculture</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MSME</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Other PS</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Total PSA</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NPS</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07000"/>
                        </a:lnSpc>
                        <a:spcAft>
                          <a:spcPts val="0"/>
                        </a:spcAft>
                      </a:pPr>
                      <a:r>
                        <a:rPr lang="en-US" sz="1300" b="1" kern="50" dirty="0">
                          <a:latin typeface="Bookman Old Style"/>
                          <a:ea typeface="Lucida Sans Unicode"/>
                          <a:cs typeface="Arial"/>
                        </a:rPr>
                        <a:t>Grand Total</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225693">
                <a:tc>
                  <a:txBody>
                    <a:bodyPr/>
                    <a:lstStyle/>
                    <a:p>
                      <a:pPr>
                        <a:lnSpc>
                          <a:spcPct val="107000"/>
                        </a:lnSpc>
                        <a:spcAft>
                          <a:spcPts val="0"/>
                        </a:spcAft>
                      </a:pPr>
                      <a:r>
                        <a:rPr lang="en-US" sz="1300" b="1" kern="50" dirty="0">
                          <a:latin typeface="Bookman Old Style"/>
                          <a:ea typeface="Lucida Sans Unicode"/>
                          <a:cs typeface="Arial"/>
                        </a:rPr>
                        <a:t>Yearly Target</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Lucida Sans Unicode"/>
                          <a:cs typeface="Arial"/>
                        </a:rPr>
                        <a:t>1335.00</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Lucida Sans Unicode"/>
                          <a:cs typeface="Arial"/>
                        </a:rPr>
                        <a:t>930.10</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282.86</a:t>
                      </a:r>
                      <a:endParaRPr lang="en-IN" sz="1300" b="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2547.97</a:t>
                      </a:r>
                      <a:endParaRPr lang="en-IN" sz="1300" b="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a:solidFill>
                            <a:srgbClr val="000000"/>
                          </a:solidFill>
                          <a:latin typeface="Bookman Old Style" pitchFamily="18" charset="0"/>
                          <a:ea typeface="Times New Roman"/>
                          <a:cs typeface="Calibri"/>
                        </a:rPr>
                        <a:t>1760.00</a:t>
                      </a:r>
                      <a:endParaRPr lang="en-IN" sz="1300" b="0">
                        <a:latin typeface="Bookman Old Style" pitchFamily="18" charset="0"/>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4307.97</a:t>
                      </a:r>
                      <a:endParaRPr lang="en-IN" sz="1300" b="0" kern="5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225693">
                <a:tc>
                  <a:txBody>
                    <a:bodyPr/>
                    <a:lstStyle/>
                    <a:p>
                      <a:pPr>
                        <a:lnSpc>
                          <a:spcPct val="107000"/>
                        </a:lnSpc>
                        <a:spcAft>
                          <a:spcPts val="0"/>
                        </a:spcAft>
                      </a:pPr>
                      <a:r>
                        <a:rPr lang="en-US" sz="1300" b="1" kern="50" dirty="0">
                          <a:latin typeface="Bookman Old Style"/>
                          <a:ea typeface="Lucida Sans Unicode"/>
                          <a:cs typeface="Arial"/>
                        </a:rPr>
                        <a:t>Achievement</a:t>
                      </a:r>
                      <a:endParaRPr lang="en-IN" sz="13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Lucida Sans Unicode"/>
                          <a:cs typeface="Arial"/>
                        </a:rPr>
                        <a:t>78.18</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solidFill>
                            <a:srgbClr val="000000"/>
                          </a:solidFill>
                          <a:latin typeface="Bookman Old Style" pitchFamily="18" charset="0"/>
                          <a:ea typeface="Lucida Sans Unicode"/>
                          <a:cs typeface="Arial"/>
                        </a:rPr>
                        <a:t>420.43</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Lucida Sans Unicode"/>
                          <a:cs typeface="Arial"/>
                        </a:rPr>
                        <a:t>48.92</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Lucida Sans Unicode"/>
                          <a:cs typeface="Arial"/>
                        </a:rPr>
                        <a:t>547.53</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a:solidFill>
                            <a:srgbClr val="000000"/>
                          </a:solidFill>
                          <a:latin typeface="Bookman Old Style" pitchFamily="18" charset="0"/>
                          <a:ea typeface="Times New Roman"/>
                          <a:cs typeface="Calibri"/>
                        </a:rPr>
                        <a:t>1845.26</a:t>
                      </a:r>
                      <a:endParaRPr lang="en-IN" sz="1300" b="0">
                        <a:latin typeface="Bookman Old Style" pitchFamily="18" charset="0"/>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2392.79</a:t>
                      </a:r>
                      <a:endParaRPr lang="en-IN" sz="1300" b="0" kern="5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316429">
                <a:tc>
                  <a:txBody>
                    <a:bodyPr/>
                    <a:lstStyle/>
                    <a:p>
                      <a:pPr>
                        <a:lnSpc>
                          <a:spcPct val="107000"/>
                        </a:lnSpc>
                        <a:spcAft>
                          <a:spcPts val="0"/>
                        </a:spcAft>
                      </a:pPr>
                      <a:r>
                        <a:rPr lang="en-US" sz="1300" b="1" kern="50">
                          <a:latin typeface="Bookman Old Style"/>
                          <a:ea typeface="Lucida Sans Unicode"/>
                          <a:cs typeface="Arial"/>
                        </a:rPr>
                        <a:t>Achievement %</a:t>
                      </a:r>
                      <a:endParaRPr lang="en-IN" sz="1300" kern="5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5.86%</a:t>
                      </a:r>
                      <a:endParaRPr lang="en-IN" sz="1300" b="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Lucida Sans Unicode"/>
                          <a:cs typeface="Arial"/>
                        </a:rPr>
                        <a:t>45.21%</a:t>
                      </a:r>
                      <a:endParaRPr lang="en-IN" sz="1300" b="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a:latin typeface="Bookman Old Style" pitchFamily="18" charset="0"/>
                          <a:ea typeface="Arial Unicode MS"/>
                          <a:cs typeface="Arial"/>
                        </a:rPr>
                        <a:t>17.29%</a:t>
                      </a:r>
                      <a:endParaRPr lang="en-IN" sz="1300" b="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Arial Unicode MS"/>
                          <a:cs typeface="Arial"/>
                        </a:rPr>
                        <a:t>21.49%</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Arial Unicode MS"/>
                          <a:cs typeface="Arial"/>
                        </a:rPr>
                        <a:t>104.82%</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en-US" sz="1300" b="0" kern="50" dirty="0">
                          <a:latin typeface="Bookman Old Style" pitchFamily="18" charset="0"/>
                          <a:ea typeface="Arial Unicode MS"/>
                          <a:cs typeface="Arial"/>
                        </a:rPr>
                        <a:t>55.53%</a:t>
                      </a:r>
                      <a:endParaRPr lang="en-IN" sz="1300" b="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bl>
          </a:graphicData>
        </a:graphic>
      </p:graphicFrame>
      <p:sp>
        <p:nvSpPr>
          <p:cNvPr id="13" name="Rectangle 12"/>
          <p:cNvSpPr/>
          <p:nvPr/>
        </p:nvSpPr>
        <p:spPr>
          <a:xfrm>
            <a:off x="115094" y="4648200"/>
            <a:ext cx="10210800" cy="292388"/>
          </a:xfrm>
          <a:prstGeom prst="rect">
            <a:avLst/>
          </a:prstGeom>
          <a:solidFill>
            <a:schemeClr val="bg1">
              <a:lumMod val="95000"/>
            </a:schemeClr>
          </a:solidFill>
          <a:ln>
            <a:solidFill>
              <a:schemeClr val="accent1"/>
            </a:solidFill>
          </a:ln>
        </p:spPr>
        <p:txBody>
          <a:bodyPr wrap="square">
            <a:spAutoFit/>
          </a:bodyPr>
          <a:lstStyle/>
          <a:p>
            <a:pPr lvl="0" algn="ctr" eaLnBrk="0" fontAlgn="base" hangingPunct="0">
              <a:spcBef>
                <a:spcPct val="0"/>
              </a:spcBef>
              <a:spcAft>
                <a:spcPct val="0"/>
              </a:spcAft>
            </a:pPr>
            <a:r>
              <a:rPr lang="en-US" sz="1300" b="1" dirty="0">
                <a:latin typeface="Bookman Old Style" pitchFamily="18" charset="0"/>
                <a:ea typeface="Lucida Sans Unicode" pitchFamily="34" charset="0"/>
                <a:cs typeface="Arial" pitchFamily="34" charset="0"/>
              </a:rPr>
              <a:t>Priority Sector - Segment Wise Target &amp; Achievement (Page 25-26)</a:t>
            </a:r>
            <a:endParaRPr lang="en-US" sz="1300" dirty="0">
              <a:latin typeface="Arial" pitchFamily="34" charset="0"/>
              <a:cs typeface="Arial" pitchFamily="34" charset="0"/>
            </a:endParaRPr>
          </a:p>
        </p:txBody>
      </p:sp>
      <p:sp>
        <p:nvSpPr>
          <p:cNvPr id="14" name="Rectangle 13"/>
          <p:cNvSpPr/>
          <p:nvPr/>
        </p:nvSpPr>
        <p:spPr>
          <a:xfrm>
            <a:off x="115094" y="4953000"/>
            <a:ext cx="10210800" cy="292388"/>
          </a:xfrm>
          <a:prstGeom prst="rect">
            <a:avLst/>
          </a:prstGeom>
          <a:solidFill>
            <a:schemeClr val="bg1">
              <a:lumMod val="95000"/>
            </a:schemeClr>
          </a:solidFill>
          <a:ln>
            <a:solidFill>
              <a:schemeClr val="accent1"/>
            </a:solidFill>
          </a:ln>
        </p:spPr>
        <p:txBody>
          <a:bodyPr wrap="square">
            <a:spAutoFit/>
          </a:bodyPr>
          <a:lstStyle/>
          <a:p>
            <a:pPr algn="ctr"/>
            <a:r>
              <a:rPr lang="en-US" sz="1300" b="1" dirty="0">
                <a:latin typeface="Bookman Old Style" pitchFamily="18" charset="0"/>
              </a:rPr>
              <a:t>(Amt. in Crores)</a:t>
            </a:r>
            <a:r>
              <a:rPr lang="en-US" sz="1300" b="1" dirty="0">
                <a:latin typeface="Bookman Old Style" pitchFamily="18" charset="0"/>
                <a:ea typeface="Gungsuh" charset="-127"/>
                <a:cs typeface="Arial" pitchFamily="34" charset="0"/>
              </a:rPr>
              <a:t> </a:t>
            </a:r>
            <a:endParaRPr lang="en-IN" sz="1300" dirty="0"/>
          </a:p>
        </p:txBody>
      </p:sp>
      <p:sp>
        <p:nvSpPr>
          <p:cNvPr id="4097" name="Rectangle 1"/>
          <p:cNvSpPr>
            <a:spLocks noChangeArrowheads="1"/>
          </p:cNvSpPr>
          <p:nvPr/>
        </p:nvSpPr>
        <p:spPr bwMode="auto">
          <a:xfrm>
            <a:off x="115094" y="64770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chemeClr val="tx1"/>
                </a:solidFill>
                <a:effectLst/>
                <a:latin typeface="Bookman Old Style" pitchFamily="18" charset="0"/>
                <a:ea typeface="Gungsuh"/>
                <a:cs typeface="Arial" pitchFamily="34" charset="0"/>
              </a:rPr>
              <a:t>The ACP performance of Private Banks remains very low</a:t>
            </a:r>
            <a:r>
              <a:rPr kumimoji="0" lang="en-US" sz="1100" b="0" i="0" u="none" strike="noStrike" cap="none" normalizeH="0" baseline="0" dirty="0">
                <a:ln>
                  <a:noFill/>
                </a:ln>
                <a:solidFill>
                  <a:schemeClr val="tx1"/>
                </a:solidFill>
                <a:effectLst/>
                <a:latin typeface="Arial Narrow" pitchFamily="34" charset="0"/>
                <a:ea typeface="Gungsuh"/>
                <a:cs typeface="Arial" pitchFamily="34" charset="0"/>
              </a:rPr>
              <a:t>.</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15094" y="152400"/>
            <a:ext cx="10210800" cy="892552"/>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ACP Achievement in </a:t>
            </a:r>
            <a:r>
              <a:rPr kumimoji="0" lang="en-US" sz="1300" b="1" i="0" u="sng" strike="noStrike" cap="none" normalizeH="0" baseline="0" dirty="0" err="1">
                <a:ln>
                  <a:noFill/>
                </a:ln>
                <a:solidFill>
                  <a:schemeClr val="tx1"/>
                </a:solidFill>
                <a:effectLst/>
                <a:latin typeface="Bookman Old Style" pitchFamily="18" charset="0"/>
                <a:ea typeface="Lucida Sans Unicode" pitchFamily="34" charset="0"/>
                <a:cs typeface="Arial" pitchFamily="34" charset="0"/>
              </a:rPr>
              <a:t>Agri</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Loans for the Quarter ending </a:t>
            </a:r>
            <a:r>
              <a:rPr lang="en-US" sz="1300" b="1" u="sng" dirty="0">
                <a:latin typeface="Bookman Old Style" pitchFamily="18" charset="0"/>
                <a:ea typeface="Lucida Sans Unicode" pitchFamily="34" charset="0"/>
                <a:cs typeface="Arial" pitchFamily="34" charset="0"/>
              </a:rPr>
              <a:t>September</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2021 (</a:t>
            </a:r>
            <a:r>
              <a:rPr kumimoji="0" lang="en-US" sz="1300" b="1" i="0" u="sng" strike="noStrike" cap="none" normalizeH="0" baseline="0" dirty="0">
                <a:ln>
                  <a:noFill/>
                </a:ln>
                <a:solidFill>
                  <a:schemeClr val="tx1"/>
                </a:solidFill>
                <a:effectLst/>
                <a:latin typeface="Bookman Old Style" pitchFamily="18" charset="0"/>
                <a:ea typeface="Gungsuh"/>
                <a:cs typeface="Arial" pitchFamily="34" charset="0"/>
              </a:rPr>
              <a:t>Bank wise details in page no 27-28)</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algn="just"/>
            <a:endParaRPr lang="en-US" sz="1300" dirty="0">
              <a:latin typeface="Bookman Old Style" pitchFamily="18" charset="0"/>
            </a:endParaRPr>
          </a:p>
          <a:p>
            <a:pPr algn="just"/>
            <a:r>
              <a:rPr lang="en-US" sz="1300" dirty="0">
                <a:latin typeface="Bookman Old Style" pitchFamily="18" charset="0"/>
              </a:rPr>
              <a:t>The Total Agriculture Loans sanctioned during the Quarter ending September 2021 is </a:t>
            </a:r>
            <a:r>
              <a:rPr lang="en-US" sz="1300" b="1" dirty="0">
                <a:latin typeface="Bookman Old Style" pitchFamily="18" charset="0"/>
              </a:rPr>
              <a:t>₹ 78.18 Crores</a:t>
            </a:r>
            <a:r>
              <a:rPr lang="en-US" sz="1300" dirty="0">
                <a:latin typeface="Bookman Old Style" pitchFamily="18" charset="0"/>
              </a:rPr>
              <a:t>, out of which </a:t>
            </a:r>
            <a:r>
              <a:rPr lang="en-US" sz="1300" b="1" dirty="0">
                <a:latin typeface="Bookman Old Style" pitchFamily="18" charset="0"/>
              </a:rPr>
              <a:t>10779</a:t>
            </a:r>
            <a:r>
              <a:rPr lang="en-US" sz="1300" dirty="0">
                <a:latin typeface="Bookman Old Style" pitchFamily="18" charset="0"/>
              </a:rPr>
              <a:t> numbers of KCC Cards was sanctioned for </a:t>
            </a:r>
            <a:r>
              <a:rPr lang="en-US" sz="1300" b="1" dirty="0">
                <a:latin typeface="Bookman Old Style" pitchFamily="18" charset="0"/>
              </a:rPr>
              <a:t>₹ 51.41 Crores</a:t>
            </a:r>
            <a:r>
              <a:rPr lang="en-US" sz="1300" dirty="0">
                <a:latin typeface="Bookman Old Style" pitchFamily="18" charset="0"/>
              </a:rPr>
              <a:t>.</a:t>
            </a:r>
            <a:endParaRPr lang="en-IN" sz="1300" dirty="0">
              <a:latin typeface="Bookman Old Style" pitchFamily="18" charset="0"/>
            </a:endParaRPr>
          </a:p>
        </p:txBody>
      </p:sp>
      <p:sp>
        <p:nvSpPr>
          <p:cNvPr id="5" name="Rectangle 4"/>
          <p:cNvSpPr/>
          <p:nvPr/>
        </p:nvSpPr>
        <p:spPr>
          <a:xfrm>
            <a:off x="115094" y="1066800"/>
            <a:ext cx="10210799" cy="307777"/>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400" b="1" u="sng" dirty="0">
                <a:latin typeface="Bookman Old Style" pitchFamily="18" charset="0"/>
                <a:ea typeface="Calibri" pitchFamily="34" charset="0"/>
                <a:cs typeface="Mangal"/>
              </a:rPr>
              <a:t>AGENDA-4:</a:t>
            </a:r>
          </a:p>
        </p:txBody>
      </p:sp>
      <p:sp>
        <p:nvSpPr>
          <p:cNvPr id="32770" name="Rectangle 2"/>
          <p:cNvSpPr>
            <a:spLocks noChangeArrowheads="1"/>
          </p:cNvSpPr>
          <p:nvPr/>
        </p:nvSpPr>
        <p:spPr bwMode="auto">
          <a:xfrm>
            <a:off x="115094" y="1371600"/>
            <a:ext cx="10210800" cy="292388"/>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79725" algn="ctr"/>
              </a:tabLst>
            </a:pPr>
            <a:r>
              <a:rPr kumimoji="0" lang="en-US" sz="1300" b="1" i="0" u="sng" strike="noStrike" cap="none" normalizeH="0" baseline="0" dirty="0">
                <a:ln>
                  <a:noFill/>
                </a:ln>
                <a:solidFill>
                  <a:schemeClr val="tx1"/>
                </a:solidFill>
                <a:effectLst/>
                <a:latin typeface="Bookman Old Style" pitchFamily="18" charset="0"/>
                <a:ea typeface="Gungsuh" charset="-127"/>
                <a:cs typeface="Arial" pitchFamily="34" charset="0"/>
              </a:rPr>
              <a:t>Government Sponsored Scheme::Implementation of PMEGP Scheme</a:t>
            </a:r>
            <a:r>
              <a:rPr kumimoji="0" lang="en-US" sz="1300" b="1" i="0" u="none" strike="noStrike" cap="none" normalizeH="0" baseline="0" dirty="0">
                <a:ln>
                  <a:noFill/>
                </a:ln>
                <a:solidFill>
                  <a:schemeClr val="tx1"/>
                </a:solidFill>
                <a:effectLst/>
                <a:latin typeface="Bookman Old Style" pitchFamily="18" charset="0"/>
                <a:ea typeface="Gungsuh" charset="-127"/>
                <a:cs typeface="Arial" pitchFamily="34" charset="0"/>
              </a:rPr>
              <a:t>: </a:t>
            </a: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32771" name="Rectangle 3"/>
          <p:cNvSpPr>
            <a:spLocks noChangeArrowheads="1"/>
          </p:cNvSpPr>
          <p:nvPr/>
        </p:nvSpPr>
        <p:spPr bwMode="auto">
          <a:xfrm>
            <a:off x="115094" y="1676400"/>
            <a:ext cx="10210800" cy="3693319"/>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sz="1300" b="1" i="0" u="sng" strike="noStrike" cap="none" normalizeH="0" baseline="0" dirty="0" err="1">
                <a:ln>
                  <a:noFill/>
                </a:ln>
                <a:solidFill>
                  <a:schemeClr val="tx1"/>
                </a:solidFill>
                <a:effectLst/>
                <a:latin typeface="Bookman Old Style" pitchFamily="18" charset="0"/>
                <a:ea typeface="Lucida Sans Unicode" pitchFamily="34" charset="0"/>
                <a:cs typeface="Arial" pitchFamily="34" charset="0"/>
              </a:rPr>
              <a:t>i</a:t>
            </a: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Prime Minister Employment Generation Program (PMEGP</a:t>
            </a:r>
            <a:r>
              <a:rPr kumimoji="0" lang="en-US" sz="13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algn="just"/>
            <a:endParaRPr lang="en-US" sz="1300" dirty="0">
              <a:latin typeface="Bookman Old Style" pitchFamily="18" charset="0"/>
            </a:endParaRPr>
          </a:p>
          <a:p>
            <a:pPr algn="just"/>
            <a:r>
              <a:rPr lang="en-US" sz="1300" dirty="0">
                <a:latin typeface="Bookman Old Style" pitchFamily="18" charset="0"/>
              </a:rPr>
              <a:t>PMEGP Bank wise target for the Financial Year 2021-22 has been fixed for 1391 numbers amounting to </a:t>
            </a:r>
            <a:r>
              <a:rPr lang="en-US" sz="1300" b="1" dirty="0">
                <a:latin typeface="Bookman Old Style" pitchFamily="18" charset="0"/>
              </a:rPr>
              <a:t>₹ 38.37 Cr </a:t>
            </a:r>
            <a:r>
              <a:rPr lang="en-US" sz="1300" dirty="0">
                <a:latin typeface="Bookman Old Style" pitchFamily="18" charset="0"/>
              </a:rPr>
              <a:t>(Margin Money). Out of </a:t>
            </a:r>
            <a:r>
              <a:rPr lang="en-US" sz="1300" b="1" dirty="0">
                <a:latin typeface="Bookman Old Style" pitchFamily="18" charset="0"/>
              </a:rPr>
              <a:t>1088</a:t>
            </a:r>
            <a:r>
              <a:rPr lang="en-US" sz="1300" dirty="0">
                <a:latin typeface="Bookman Old Style" pitchFamily="18" charset="0"/>
              </a:rPr>
              <a:t> proposals, </a:t>
            </a:r>
            <a:r>
              <a:rPr lang="en-US" sz="1300" b="1" dirty="0">
                <a:latin typeface="Bookman Old Style" pitchFamily="18" charset="0"/>
              </a:rPr>
              <a:t>158</a:t>
            </a:r>
            <a:r>
              <a:rPr lang="en-US" sz="1300" dirty="0">
                <a:latin typeface="Bookman Old Style" pitchFamily="18" charset="0"/>
              </a:rPr>
              <a:t> were disbursed during FY 2021-22 </a:t>
            </a:r>
            <a:r>
              <a:rPr lang="en-US" sz="1300" dirty="0" err="1">
                <a:latin typeface="Bookman Old Style" pitchFamily="18" charset="0"/>
              </a:rPr>
              <a:t>upto</a:t>
            </a:r>
            <a:r>
              <a:rPr lang="en-US" sz="1300" dirty="0">
                <a:latin typeface="Bookman Old Style" pitchFamily="18" charset="0"/>
              </a:rPr>
              <a:t> September-2021 by the Banks. Total margin money of </a:t>
            </a:r>
            <a:r>
              <a:rPr lang="en-US" sz="1300" b="1" dirty="0">
                <a:latin typeface="Bookman Old Style" pitchFamily="18" charset="0"/>
              </a:rPr>
              <a:t>₹ 2.58 crores</a:t>
            </a:r>
            <a:r>
              <a:rPr lang="en-US" sz="1300" dirty="0">
                <a:latin typeface="Bookman Old Style" pitchFamily="18" charset="0"/>
              </a:rPr>
              <a:t> was disbursed as on 30</a:t>
            </a:r>
            <a:r>
              <a:rPr lang="en-US" sz="1300" baseline="30000" dirty="0">
                <a:latin typeface="Bookman Old Style" pitchFamily="18" charset="0"/>
              </a:rPr>
              <a:t>th </a:t>
            </a:r>
            <a:r>
              <a:rPr lang="en-US" sz="1300" dirty="0">
                <a:latin typeface="Bookman Old Style" pitchFamily="18" charset="0"/>
              </a:rPr>
              <a:t>September 2021. Details are placed in page no.124 (Director, KVIC is requested to appraise the house).</a:t>
            </a:r>
          </a:p>
          <a:p>
            <a:pPr algn="just"/>
            <a:endParaRPr lang="en-IN" sz="1300" dirty="0">
              <a:latin typeface="Bookman Old Style" pitchFamily="18" charset="0"/>
            </a:endParaRPr>
          </a:p>
          <a:p>
            <a:pPr algn="just"/>
            <a:r>
              <a:rPr lang="en-US" sz="1300" dirty="0">
                <a:latin typeface="Bookman Old Style" pitchFamily="18" charset="0"/>
              </a:rPr>
              <a:t>Banks with highest number of pending cases are SBI, MRB, MCAB, HDFC, CBI.</a:t>
            </a:r>
          </a:p>
          <a:p>
            <a:pPr algn="just"/>
            <a:endParaRPr lang="en-IN" sz="1300" dirty="0">
              <a:latin typeface="Bookman Old Style"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1300" b="1" i="0" u="sng" strike="noStrike" cap="none" normalizeH="0" baseline="0" dirty="0">
                <a:ln>
                  <a:noFill/>
                </a:ln>
                <a:solidFill>
                  <a:schemeClr val="tx1"/>
                </a:solidFill>
                <a:effectLst/>
                <a:latin typeface="Bookman Old Style" pitchFamily="18" charset="0"/>
                <a:ea typeface="Gungsuh" charset="-127"/>
                <a:cs typeface="Arial" pitchFamily="34" charset="0"/>
              </a:rPr>
              <a:t>ii)</a:t>
            </a:r>
            <a:r>
              <a:rPr kumimoji="0" lang="en-US" sz="1300" b="1" i="0" u="sng" strike="noStrike" cap="none" normalizeH="0" dirty="0">
                <a:ln>
                  <a:noFill/>
                </a:ln>
                <a:solidFill>
                  <a:schemeClr val="tx1"/>
                </a:solidFill>
                <a:effectLst/>
                <a:latin typeface="Bookman Old Style" pitchFamily="18" charset="0"/>
                <a:ea typeface="Gungsuh" charset="-127"/>
                <a:cs typeface="Arial" pitchFamily="34" charset="0"/>
              </a:rPr>
              <a:t> </a:t>
            </a:r>
            <a:r>
              <a:rPr kumimoji="0" lang="en-US" sz="1300" b="1" i="0" u="sng" strike="noStrike" cap="none" normalizeH="0" baseline="0" dirty="0">
                <a:ln>
                  <a:noFill/>
                </a:ln>
                <a:solidFill>
                  <a:schemeClr val="tx1"/>
                </a:solidFill>
                <a:effectLst/>
                <a:latin typeface="Bookman Old Style" pitchFamily="18" charset="0"/>
                <a:ea typeface="Gungsuh" charset="-127"/>
                <a:cs typeface="Arial" pitchFamily="34" charset="0"/>
              </a:rPr>
              <a:t>National Rural Livelihoods Mission Bank Linkage:</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algn="just"/>
            <a:endParaRPr lang="en-US" sz="1300" dirty="0">
              <a:latin typeface="Bookman Old Style" pitchFamily="18" charset="0"/>
            </a:endParaRPr>
          </a:p>
          <a:p>
            <a:pPr algn="just"/>
            <a:r>
              <a:rPr lang="en-US" sz="1300" dirty="0">
                <a:latin typeface="Bookman Old Style" pitchFamily="18" charset="0"/>
              </a:rPr>
              <a:t>The ACP target of SHG Bank credit linkage for FY 2021-22 under NRLM has been fixed for </a:t>
            </a:r>
            <a:r>
              <a:rPr lang="en-US" sz="1300" b="1" dirty="0">
                <a:latin typeface="Bookman Old Style" pitchFamily="18" charset="0"/>
              </a:rPr>
              <a:t>7248 SHGs</a:t>
            </a:r>
            <a:r>
              <a:rPr lang="en-US" sz="1300" dirty="0">
                <a:latin typeface="Bookman Old Style" pitchFamily="18" charset="0"/>
              </a:rPr>
              <a:t>. As on 30</a:t>
            </a:r>
            <a:r>
              <a:rPr lang="en-US" sz="1300" baseline="30000" dirty="0">
                <a:latin typeface="Bookman Old Style" pitchFamily="18" charset="0"/>
              </a:rPr>
              <a:t>th</a:t>
            </a:r>
            <a:r>
              <a:rPr lang="en-US" sz="1300" dirty="0">
                <a:latin typeface="Bookman Old Style" pitchFamily="18" charset="0"/>
              </a:rPr>
              <a:t> September 2021, out of 3728 proposals submitted to banks 1331 SHG loan accounts were sanctioned </a:t>
            </a:r>
            <a:r>
              <a:rPr lang="en-US" sz="1300" dirty="0" err="1">
                <a:latin typeface="Bookman Old Style" pitchFamily="18" charset="0"/>
              </a:rPr>
              <a:t>upto</a:t>
            </a:r>
            <a:r>
              <a:rPr lang="en-US" sz="1300" dirty="0">
                <a:latin typeface="Bookman Old Style" pitchFamily="18" charset="0"/>
              </a:rPr>
              <a:t> September 2021. </a:t>
            </a:r>
            <a:r>
              <a:rPr lang="en-US" sz="1300" b="1" dirty="0">
                <a:latin typeface="Bookman Old Style" pitchFamily="18" charset="0"/>
              </a:rPr>
              <a:t>MSRLS is requested to appraise the House</a:t>
            </a:r>
            <a:r>
              <a:rPr lang="en-US" sz="1300" dirty="0">
                <a:latin typeface="Bookman Old Style" pitchFamily="18" charset="0"/>
              </a:rPr>
              <a:t>. (</a:t>
            </a:r>
            <a:r>
              <a:rPr lang="en-US" sz="1300" b="1" dirty="0">
                <a:latin typeface="Bookman Old Style" pitchFamily="18" charset="0"/>
              </a:rPr>
              <a:t>Details in Page No-96)</a:t>
            </a:r>
          </a:p>
          <a:p>
            <a:pPr algn="just"/>
            <a:endParaRPr lang="en-IN" sz="1300" dirty="0">
              <a:latin typeface="Bookman Old Style" pitchFamily="18" charset="0"/>
            </a:endParaRPr>
          </a:p>
          <a:p>
            <a:pPr marL="0" marR="0" lvl="0" indent="0" algn="just" defTabSz="914400" rtl="0" eaLnBrk="0" fontAlgn="base" latinLnBrk="0" hangingPunct="0">
              <a:lnSpc>
                <a:spcPct val="100000"/>
              </a:lnSpc>
              <a:spcBef>
                <a:spcPct val="0"/>
              </a:spcBef>
              <a:spcAft>
                <a:spcPct val="0"/>
              </a:spcAft>
              <a:buClrTx/>
              <a:buSzTx/>
              <a:tabLst/>
            </a:pPr>
            <a:r>
              <a:rPr lang="en-US" sz="1300" b="1" u="sng" dirty="0">
                <a:latin typeface="Bookman Old Style" pitchFamily="18" charset="0"/>
                <a:ea typeface="Gungsuh" charset="-127"/>
                <a:cs typeface="Arial" pitchFamily="34" charset="0"/>
              </a:rPr>
              <a:t>iii) </a:t>
            </a:r>
            <a:r>
              <a:rPr kumimoji="0" lang="en-US" sz="1300" b="1" i="0" u="sng" strike="noStrike" cap="none" normalizeH="0" baseline="0" dirty="0" err="1">
                <a:ln>
                  <a:noFill/>
                </a:ln>
                <a:solidFill>
                  <a:schemeClr val="tx1"/>
                </a:solidFill>
                <a:effectLst/>
                <a:latin typeface="Bookman Old Style" pitchFamily="18" charset="0"/>
                <a:ea typeface="Gungsuh" charset="-127"/>
                <a:cs typeface="Arial" pitchFamily="34" charset="0"/>
              </a:rPr>
              <a:t>Pradhan</a:t>
            </a:r>
            <a:r>
              <a:rPr kumimoji="0" lang="en-US" sz="1300" b="1" i="0" u="sng" strike="noStrike" cap="none" normalizeH="0" baseline="0" dirty="0">
                <a:ln>
                  <a:noFill/>
                </a:ln>
                <a:solidFill>
                  <a:schemeClr val="tx1"/>
                </a:solidFill>
                <a:effectLst/>
                <a:latin typeface="Bookman Old Style" pitchFamily="18" charset="0"/>
                <a:ea typeface="Gungsuh" charset="-127"/>
                <a:cs typeface="Arial" pitchFamily="34" charset="0"/>
              </a:rPr>
              <a:t> </a:t>
            </a:r>
            <a:r>
              <a:rPr kumimoji="0" lang="en-US" sz="1300" b="1" i="0" u="sng" strike="noStrike" cap="none" normalizeH="0" baseline="0" dirty="0" err="1">
                <a:ln>
                  <a:noFill/>
                </a:ln>
                <a:solidFill>
                  <a:schemeClr val="tx1"/>
                </a:solidFill>
                <a:effectLst/>
                <a:latin typeface="Bookman Old Style" pitchFamily="18" charset="0"/>
                <a:ea typeface="Gungsuh" charset="-127"/>
                <a:cs typeface="Arial" pitchFamily="34" charset="0"/>
              </a:rPr>
              <a:t>Mantri</a:t>
            </a:r>
            <a:r>
              <a:rPr kumimoji="0" lang="en-US" sz="1300" b="1" i="0" u="sng" strike="noStrike" cap="none" normalizeH="0" baseline="0" dirty="0">
                <a:ln>
                  <a:noFill/>
                </a:ln>
                <a:solidFill>
                  <a:schemeClr val="tx1"/>
                </a:solidFill>
                <a:effectLst/>
                <a:latin typeface="Bookman Old Style" pitchFamily="18" charset="0"/>
                <a:ea typeface="Gungsuh" charset="-127"/>
                <a:cs typeface="Arial" pitchFamily="34" charset="0"/>
              </a:rPr>
              <a:t> Mudra Yojana: </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algn="just" eaLnBrk="0" fontAlgn="base" hangingPunct="0">
              <a:spcBef>
                <a:spcPct val="0"/>
              </a:spcBef>
              <a:spcAft>
                <a:spcPct val="0"/>
              </a:spcAft>
            </a:pPr>
            <a:endParaRPr kumimoji="0" lang="en-US" sz="1300" b="0" i="0" u="none" strike="noStrike" cap="none" normalizeH="0" baseline="0" dirty="0">
              <a:ln>
                <a:noFill/>
              </a:ln>
              <a:solidFill>
                <a:schemeClr val="tx1"/>
              </a:solidFill>
              <a:effectLst/>
              <a:latin typeface="Bookman Old Style" pitchFamily="18" charset="0"/>
              <a:ea typeface="Gungsuh" charset="-127"/>
              <a:cs typeface="Arial" pitchFamily="34" charset="0"/>
            </a:endParaRPr>
          </a:p>
          <a:p>
            <a:pPr algn="just" eaLnBrk="0" fontAlgn="base" hangingPunct="0">
              <a:spcBef>
                <a:spcPct val="0"/>
              </a:spcBef>
              <a:spcAft>
                <a:spcPct val="0"/>
              </a:spcAft>
            </a:pPr>
            <a:r>
              <a:rPr kumimoji="0" lang="en-US" sz="1300" b="0" i="0" u="none" strike="noStrike" cap="none" normalizeH="0" baseline="0" dirty="0">
                <a:ln>
                  <a:noFill/>
                </a:ln>
                <a:solidFill>
                  <a:schemeClr val="tx1"/>
                </a:solidFill>
                <a:effectLst/>
                <a:latin typeface="Bookman Old Style" pitchFamily="18" charset="0"/>
                <a:ea typeface="Gungsuh" charset="-127"/>
                <a:cs typeface="Arial" pitchFamily="34" charset="0"/>
              </a:rPr>
              <a:t>PMMY:- The loans sanctioned under PMMY during the Quarter-2 of FY 2021-22 is as under: </a:t>
            </a:r>
            <a:r>
              <a:rPr lang="en-US" sz="1300" b="1" dirty="0">
                <a:latin typeface="Bookman Old Style" pitchFamily="18" charset="0"/>
              </a:rPr>
              <a:t>Details in page No.46 &amp;47</a:t>
            </a:r>
            <a:r>
              <a:rPr lang="en-US" sz="1300" b="1" dirty="0"/>
              <a:t>)</a:t>
            </a:r>
            <a:endParaRPr lang="en-IN" sz="1300" dirty="0"/>
          </a:p>
        </p:txBody>
      </p:sp>
      <p:graphicFrame>
        <p:nvGraphicFramePr>
          <p:cNvPr id="8" name="Table 7"/>
          <p:cNvGraphicFramePr>
            <a:graphicFrameLocks noGrp="1"/>
          </p:cNvGraphicFramePr>
          <p:nvPr/>
        </p:nvGraphicFramePr>
        <p:xfrm>
          <a:off x="115094" y="5410200"/>
          <a:ext cx="10210800" cy="1129086"/>
        </p:xfrm>
        <a:graphic>
          <a:graphicData uri="http://schemas.openxmlformats.org/drawingml/2006/table">
            <a:tbl>
              <a:tblPr/>
              <a:tblGrid>
                <a:gridCol w="1993354">
                  <a:extLst>
                    <a:ext uri="{9D8B030D-6E8A-4147-A177-3AD203B41FA5}">
                      <a16:colId xmlns:a16="http://schemas.microsoft.com/office/drawing/2014/main" val="20000"/>
                    </a:ext>
                  </a:extLst>
                </a:gridCol>
                <a:gridCol w="1993354">
                  <a:extLst>
                    <a:ext uri="{9D8B030D-6E8A-4147-A177-3AD203B41FA5}">
                      <a16:colId xmlns:a16="http://schemas.microsoft.com/office/drawing/2014/main" val="20001"/>
                    </a:ext>
                  </a:extLst>
                </a:gridCol>
                <a:gridCol w="3112046">
                  <a:extLst>
                    <a:ext uri="{9D8B030D-6E8A-4147-A177-3AD203B41FA5}">
                      <a16:colId xmlns:a16="http://schemas.microsoft.com/office/drawing/2014/main" val="20002"/>
                    </a:ext>
                  </a:extLst>
                </a:gridCol>
                <a:gridCol w="3112046">
                  <a:extLst>
                    <a:ext uri="{9D8B030D-6E8A-4147-A177-3AD203B41FA5}">
                      <a16:colId xmlns:a16="http://schemas.microsoft.com/office/drawing/2014/main" val="20003"/>
                    </a:ext>
                  </a:extLst>
                </a:gridCol>
              </a:tblGrid>
              <a:tr h="198783">
                <a:tc rowSpan="2">
                  <a:txBody>
                    <a:bodyPr/>
                    <a:lstStyle/>
                    <a:p>
                      <a:pPr algn="ctr">
                        <a:spcAft>
                          <a:spcPts val="0"/>
                        </a:spcAft>
                      </a:pPr>
                      <a:r>
                        <a:rPr lang="en-IN" sz="1200" b="1" kern="50" dirty="0">
                          <a:latin typeface="Bookman Old Style"/>
                          <a:ea typeface="Lucida Sans Unicode"/>
                          <a:cs typeface="Arial"/>
                        </a:rPr>
                        <a:t>Category</a:t>
                      </a:r>
                      <a:endParaRPr lang="en-IN" sz="1200" kern="50" dirty="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gridSpan="2">
                  <a:txBody>
                    <a:bodyPr/>
                    <a:lstStyle/>
                    <a:p>
                      <a:pPr algn="ctr">
                        <a:spcAft>
                          <a:spcPts val="0"/>
                        </a:spcAft>
                      </a:pPr>
                      <a:r>
                        <a:rPr lang="en-IN" sz="1200" b="1" kern="50" dirty="0">
                          <a:latin typeface="Bookman Old Style"/>
                          <a:ea typeface="Lucida Sans Unicode"/>
                          <a:cs typeface="Arial"/>
                        </a:rPr>
                        <a:t>Sanctioned (Amt. in Crores)</a:t>
                      </a:r>
                      <a:endParaRPr lang="en-IN" sz="1200" kern="50" dirty="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lang="en-IN"/>
                    </a:p>
                  </a:txBody>
                  <a:tcPr/>
                </a:tc>
                <a:tc>
                  <a:txBody>
                    <a:bodyPr/>
                    <a:lstStyle/>
                    <a:p>
                      <a:pPr algn="ctr">
                        <a:spcAft>
                          <a:spcPts val="0"/>
                        </a:spcAft>
                      </a:pPr>
                      <a:r>
                        <a:rPr lang="en-IN" sz="1200" b="1" kern="50">
                          <a:latin typeface="Bookman Old Style"/>
                          <a:ea typeface="Lucida Sans Unicode"/>
                          <a:cs typeface="Arial"/>
                        </a:rPr>
                        <a:t>Outstanding (Amt. in Crores)</a:t>
                      </a:r>
                      <a:endParaRPr lang="en-IN" sz="1200" kern="5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82217">
                <a:tc vMerge="1">
                  <a:txBody>
                    <a:bodyPr/>
                    <a:lstStyle/>
                    <a:p>
                      <a:endParaRPr lang="en-IN"/>
                    </a:p>
                  </a:txBody>
                  <a:tcPr/>
                </a:tc>
                <a:tc>
                  <a:txBody>
                    <a:bodyPr/>
                    <a:lstStyle/>
                    <a:p>
                      <a:pPr algn="ctr">
                        <a:spcAft>
                          <a:spcPts val="0"/>
                        </a:spcAft>
                      </a:pPr>
                      <a:r>
                        <a:rPr lang="en-IN" sz="1200" b="1" kern="50" dirty="0">
                          <a:latin typeface="Bookman Old Style"/>
                          <a:ea typeface="Lucida Sans Unicode"/>
                          <a:cs typeface="Arial"/>
                        </a:rPr>
                        <a:t>No.</a:t>
                      </a:r>
                      <a:endParaRPr lang="en-IN" sz="1200" kern="50" dirty="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b="1" kern="50" dirty="0">
                          <a:latin typeface="Bookman Old Style"/>
                          <a:ea typeface="Lucida Sans Unicode"/>
                          <a:cs typeface="Arial"/>
                        </a:rPr>
                        <a:t>Amt.</a:t>
                      </a:r>
                      <a:endParaRPr lang="en-IN" sz="1200" kern="50" dirty="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b="1" kern="50">
                          <a:latin typeface="Bookman Old Style"/>
                          <a:ea typeface="Lucida Sans Unicode"/>
                          <a:cs typeface="Arial"/>
                        </a:rPr>
                        <a:t>Amt.</a:t>
                      </a:r>
                      <a:endParaRPr lang="en-IN" sz="1200" kern="50">
                        <a:latin typeface="Calibri"/>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44117">
                <a:tc>
                  <a:txBody>
                    <a:bodyPr/>
                    <a:lstStyle/>
                    <a:p>
                      <a:pPr algn="just">
                        <a:spcAft>
                          <a:spcPts val="0"/>
                        </a:spcAft>
                      </a:pPr>
                      <a:r>
                        <a:rPr lang="en-IN" sz="1200" b="1" kern="50" dirty="0" err="1">
                          <a:latin typeface="Bookman Old Style"/>
                          <a:ea typeface="Lucida Sans Unicode"/>
                          <a:cs typeface="Arial"/>
                        </a:rPr>
                        <a:t>Sishu</a:t>
                      </a:r>
                      <a:endParaRPr lang="en-IN" sz="1200" kern="50" dirty="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kern="50">
                          <a:latin typeface="Bookman Old Style" pitchFamily="18" charset="0"/>
                          <a:ea typeface="Lucida Sans Unicode"/>
                          <a:cs typeface="Arial"/>
                        </a:rPr>
                        <a:t>1556</a:t>
                      </a:r>
                      <a:endParaRPr lang="en-IN" sz="1200" kern="5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dirty="0">
                          <a:latin typeface="Bookman Old Style" pitchFamily="18" charset="0"/>
                          <a:ea typeface="Lucida Sans Unicode"/>
                          <a:cs typeface="Arial"/>
                        </a:rPr>
                        <a:t>3.26</a:t>
                      </a:r>
                      <a:endParaRPr lang="en-IN" sz="1200" kern="50" dirty="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a:solidFill>
                            <a:srgbClr val="000000"/>
                          </a:solidFill>
                          <a:latin typeface="Bookman Old Style" pitchFamily="18" charset="0"/>
                          <a:ea typeface="Lucida Sans Unicode"/>
                          <a:cs typeface="Arial"/>
                        </a:rPr>
                        <a:t>22.58</a:t>
                      </a:r>
                      <a:endParaRPr lang="en-IN" sz="12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06017">
                <a:tc>
                  <a:txBody>
                    <a:bodyPr/>
                    <a:lstStyle/>
                    <a:p>
                      <a:pPr algn="just">
                        <a:spcAft>
                          <a:spcPts val="0"/>
                        </a:spcAft>
                      </a:pPr>
                      <a:r>
                        <a:rPr lang="en-IN" sz="1200" b="1" kern="50" dirty="0" err="1">
                          <a:latin typeface="Bookman Old Style"/>
                          <a:ea typeface="Lucida Sans Unicode"/>
                          <a:cs typeface="Arial"/>
                        </a:rPr>
                        <a:t>Kishore</a:t>
                      </a:r>
                      <a:endParaRPr lang="en-IN" sz="1200" kern="50" dirty="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kern="50">
                          <a:solidFill>
                            <a:srgbClr val="000000"/>
                          </a:solidFill>
                          <a:latin typeface="Bookman Old Style" pitchFamily="18" charset="0"/>
                          <a:ea typeface="Lucida Sans Unicode"/>
                          <a:cs typeface="Arial"/>
                        </a:rPr>
                        <a:t>993</a:t>
                      </a:r>
                      <a:endParaRPr lang="en-IN" sz="1200" kern="50">
                        <a:latin typeface="Bookman Old Style" pitchFamily="18" charset="0"/>
                        <a:ea typeface="Lucida Sans Unicode"/>
                        <a:cs typeface="Tahoma"/>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dirty="0">
                          <a:solidFill>
                            <a:srgbClr val="000000"/>
                          </a:solidFill>
                          <a:latin typeface="Bookman Old Style" pitchFamily="18" charset="0"/>
                          <a:ea typeface="Lucida Sans Unicode"/>
                          <a:cs typeface="Arial"/>
                        </a:rPr>
                        <a:t>17.64</a:t>
                      </a:r>
                      <a:endParaRPr lang="en-IN" sz="1200" kern="50" dirty="0">
                        <a:latin typeface="Bookman Old Style" pitchFamily="18" charset="0"/>
                        <a:ea typeface="Lucida Sans Unicode"/>
                        <a:cs typeface="Tahoma"/>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a:solidFill>
                            <a:srgbClr val="000000"/>
                          </a:solidFill>
                          <a:latin typeface="Bookman Old Style" pitchFamily="18" charset="0"/>
                          <a:ea typeface="Lucida Sans Unicode"/>
                          <a:cs typeface="Arial"/>
                        </a:rPr>
                        <a:t>106.49</a:t>
                      </a:r>
                      <a:endParaRPr lang="en-IN" sz="12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67917">
                <a:tc>
                  <a:txBody>
                    <a:bodyPr/>
                    <a:lstStyle/>
                    <a:p>
                      <a:pPr algn="just">
                        <a:spcAft>
                          <a:spcPts val="0"/>
                        </a:spcAft>
                      </a:pPr>
                      <a:r>
                        <a:rPr lang="en-IN" sz="1200" b="1" kern="50">
                          <a:latin typeface="Bookman Old Style"/>
                          <a:ea typeface="Lucida Sans Unicode"/>
                          <a:cs typeface="Arial"/>
                        </a:rPr>
                        <a:t>Tarun</a:t>
                      </a:r>
                      <a:endParaRPr lang="en-IN" sz="1200" kern="5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kern="50" dirty="0">
                          <a:solidFill>
                            <a:srgbClr val="000000"/>
                          </a:solidFill>
                          <a:latin typeface="Bookman Old Style" pitchFamily="18" charset="0"/>
                          <a:ea typeface="Lucida Sans Unicode"/>
                          <a:cs typeface="Arial"/>
                        </a:rPr>
                        <a:t>384</a:t>
                      </a:r>
                      <a:endParaRPr lang="en-IN" sz="1200" kern="50" dirty="0">
                        <a:latin typeface="Bookman Old Style" pitchFamily="18" charset="0"/>
                        <a:ea typeface="Lucida Sans Unicode"/>
                        <a:cs typeface="Tahoma"/>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dirty="0">
                          <a:solidFill>
                            <a:srgbClr val="000000"/>
                          </a:solidFill>
                          <a:latin typeface="Bookman Old Style" pitchFamily="18" charset="0"/>
                          <a:ea typeface="Lucida Sans Unicode"/>
                          <a:cs typeface="Arial"/>
                        </a:rPr>
                        <a:t>23.15</a:t>
                      </a:r>
                      <a:endParaRPr lang="en-IN" sz="1200" kern="50" dirty="0">
                        <a:latin typeface="Bookman Old Style" pitchFamily="18" charset="0"/>
                        <a:ea typeface="Lucida Sans Unicode"/>
                        <a:cs typeface="Tahoma"/>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kern="50">
                          <a:solidFill>
                            <a:srgbClr val="000000"/>
                          </a:solidFill>
                          <a:latin typeface="Bookman Old Style" pitchFamily="18" charset="0"/>
                          <a:ea typeface="Lucida Sans Unicode"/>
                          <a:cs typeface="Arial"/>
                        </a:rPr>
                        <a:t>88.06</a:t>
                      </a:r>
                      <a:endParaRPr lang="en-IN" sz="1200" kern="5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198783">
                <a:tc>
                  <a:txBody>
                    <a:bodyPr/>
                    <a:lstStyle/>
                    <a:p>
                      <a:pPr algn="just">
                        <a:spcAft>
                          <a:spcPts val="0"/>
                        </a:spcAft>
                      </a:pPr>
                      <a:r>
                        <a:rPr lang="en-IN" sz="1200" b="1" kern="50">
                          <a:latin typeface="Bookman Old Style"/>
                          <a:ea typeface="Lucida Sans Unicode"/>
                          <a:cs typeface="Arial"/>
                        </a:rPr>
                        <a:t>Total</a:t>
                      </a:r>
                      <a:endParaRPr lang="en-IN" sz="1200" kern="50">
                        <a:latin typeface="Calibri"/>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spcAft>
                          <a:spcPts val="0"/>
                        </a:spcAft>
                      </a:pPr>
                      <a:r>
                        <a:rPr lang="en-IN" sz="1200" b="1" kern="50">
                          <a:solidFill>
                            <a:srgbClr val="000000"/>
                          </a:solidFill>
                          <a:latin typeface="Bookman Old Style" pitchFamily="18" charset="0"/>
                          <a:ea typeface="Lucida Sans Unicode"/>
                          <a:cs typeface="Arial"/>
                        </a:rPr>
                        <a:t>2933</a:t>
                      </a:r>
                      <a:endParaRPr lang="en-IN" sz="1200" kern="5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b="1" kern="50" dirty="0">
                          <a:solidFill>
                            <a:srgbClr val="000000"/>
                          </a:solidFill>
                          <a:latin typeface="Bookman Old Style" pitchFamily="18" charset="0"/>
                          <a:ea typeface="Lucida Sans Unicode"/>
                          <a:cs typeface="Arial"/>
                        </a:rPr>
                        <a:t>44.05</a:t>
                      </a:r>
                      <a:endParaRPr lang="en-IN" sz="1200" kern="50" dirty="0">
                        <a:latin typeface="Bookman Old Style" pitchFamily="18" charset="0"/>
                        <a:ea typeface="Lucida Sans Unicode"/>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a:spcAft>
                          <a:spcPts val="0"/>
                        </a:spcAft>
                      </a:pPr>
                      <a:r>
                        <a:rPr lang="en-IN" sz="1200" b="1" kern="50" dirty="0">
                          <a:solidFill>
                            <a:srgbClr val="000000"/>
                          </a:solidFill>
                          <a:latin typeface="Bookman Old Style" pitchFamily="18" charset="0"/>
                          <a:ea typeface="Lucida Sans Unicode"/>
                          <a:cs typeface="Arial"/>
                        </a:rPr>
                        <a:t>217.13</a:t>
                      </a:r>
                      <a:endParaRPr lang="en-IN" sz="1200" kern="50" dirty="0">
                        <a:latin typeface="Bookman Old Style" pitchFamily="18" charset="0"/>
                        <a:ea typeface="Lucida Sans Unicode"/>
                        <a:cs typeface="Tahoma"/>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094" y="1600200"/>
            <a:ext cx="10210799" cy="307777"/>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400" b="1" u="sng" dirty="0">
                <a:latin typeface="Bookman Old Style" pitchFamily="18" charset="0"/>
                <a:ea typeface="Calibri" pitchFamily="34" charset="0"/>
                <a:cs typeface="Mangal"/>
              </a:rPr>
              <a:t>AGENDA-6:</a:t>
            </a:r>
          </a:p>
        </p:txBody>
      </p:sp>
      <p:sp>
        <p:nvSpPr>
          <p:cNvPr id="33793" name="Rectangle 1"/>
          <p:cNvSpPr>
            <a:spLocks noChangeArrowheads="1"/>
          </p:cNvSpPr>
          <p:nvPr/>
        </p:nvSpPr>
        <p:spPr bwMode="auto">
          <a:xfrm>
            <a:off x="115094" y="1905000"/>
            <a:ext cx="10210800" cy="69249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Position of NPAs in respect of schematic lending, Certificate Cases and Recovery of NPAs</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algn="just"/>
            <a:r>
              <a:rPr lang="en-US" sz="1300" dirty="0">
                <a:latin typeface="Bookman Old Style" pitchFamily="18" charset="0"/>
              </a:rPr>
              <a:t>Banks have reported that initiation under Bakijai cases in the districts is very slow, despite high number of NPA of Government sponsored schemes. Notices were not served to the borrowers against the pending Bakijai cases.</a:t>
            </a:r>
            <a:endParaRPr lang="en-IN" sz="1300" dirty="0">
              <a:latin typeface="Bookman Old Style" pitchFamily="18" charset="0"/>
            </a:endParaRPr>
          </a:p>
        </p:txBody>
      </p:sp>
      <p:sp>
        <p:nvSpPr>
          <p:cNvPr id="6" name="Rectangle 5"/>
          <p:cNvSpPr/>
          <p:nvPr/>
        </p:nvSpPr>
        <p:spPr>
          <a:xfrm>
            <a:off x="115094" y="2743200"/>
            <a:ext cx="10210799" cy="307777"/>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400" b="1" u="sng" dirty="0">
                <a:latin typeface="Bookman Old Style" pitchFamily="18" charset="0"/>
                <a:ea typeface="Calibri" pitchFamily="34" charset="0"/>
                <a:cs typeface="Mangal"/>
              </a:rPr>
              <a:t>AGENDA-7:</a:t>
            </a:r>
          </a:p>
        </p:txBody>
      </p:sp>
      <p:sp>
        <p:nvSpPr>
          <p:cNvPr id="7" name="Rectangle 6"/>
          <p:cNvSpPr/>
          <p:nvPr/>
        </p:nvSpPr>
        <p:spPr>
          <a:xfrm>
            <a:off x="115094" y="3048000"/>
            <a:ext cx="10210800" cy="292388"/>
          </a:xfrm>
          <a:prstGeom prst="rect">
            <a:avLst/>
          </a:prstGeom>
          <a:solidFill>
            <a:schemeClr val="bg1">
              <a:lumMod val="95000"/>
            </a:schemeClr>
          </a:solidFill>
          <a:ln>
            <a:solidFill>
              <a:schemeClr val="accent1"/>
            </a:solidFill>
          </a:ln>
        </p:spPr>
        <p:txBody>
          <a:bodyPr wrap="square">
            <a:spAutoFit/>
          </a:bodyPr>
          <a:lstStyle/>
          <a:p>
            <a:r>
              <a:rPr lang="en-US" sz="1300" b="1" u="sng" dirty="0">
                <a:latin typeface="Bookman Old Style" pitchFamily="18" charset="0"/>
              </a:rPr>
              <a:t>Any other Agenda</a:t>
            </a:r>
            <a:endParaRPr lang="en-IN" sz="1300" dirty="0">
              <a:latin typeface="Bookman Old Style" pitchFamily="18" charset="0"/>
            </a:endParaRPr>
          </a:p>
        </p:txBody>
      </p:sp>
      <p:sp>
        <p:nvSpPr>
          <p:cNvPr id="33794" name="Rectangle 2"/>
          <p:cNvSpPr>
            <a:spLocks noChangeArrowheads="1"/>
          </p:cNvSpPr>
          <p:nvPr/>
        </p:nvSpPr>
        <p:spPr bwMode="auto">
          <a:xfrm>
            <a:off x="115094" y="3352800"/>
            <a:ext cx="10210800" cy="109260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400050" lvl="0" indent="-400050">
              <a:buAutoNum type="romanLcParenR"/>
            </a:pPr>
            <a:r>
              <a:rPr lang="en-US" sz="1300" dirty="0">
                <a:latin typeface="Bookman Old Style" pitchFamily="18" charset="0"/>
              </a:rPr>
              <a:t>Additional Interest Subvention @ 2% under PRI scheme of the State Government.-Banks are requested to submit the Claim for FY 2020-21 (Out of 31 banks only 10 Banks have submitted the report)</a:t>
            </a:r>
          </a:p>
          <a:p>
            <a:pPr marL="400050" lvl="0" indent="-400050"/>
            <a:endParaRPr lang="en-IN" sz="1300" dirty="0">
              <a:latin typeface="Bookman Old Style" pitchFamily="18" charset="0"/>
            </a:endParaRPr>
          </a:p>
          <a:p>
            <a:pPr lvl="0"/>
            <a:r>
              <a:rPr lang="en-US" sz="1300" dirty="0">
                <a:latin typeface="Bookman Old Style" pitchFamily="18" charset="0"/>
              </a:rPr>
              <a:t>ii) Farmers ID Cards presentation was made by NIC in collaboration with Agriculture department</a:t>
            </a:r>
            <a:endParaRPr lang="en-IN" sz="1300" dirty="0">
              <a:latin typeface="Bookman Old Style"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300" b="0" i="0" u="none" strike="noStrike" cap="none" normalizeH="0" baseline="0" dirty="0">
              <a:ln>
                <a:noFill/>
              </a:ln>
              <a:solidFill>
                <a:schemeClr val="tx1"/>
              </a:solidFill>
              <a:effectLst/>
              <a:latin typeface="Arial" pitchFamily="34" charset="0"/>
              <a:cs typeface="Arial" pitchFamily="34" charset="0"/>
            </a:endParaRPr>
          </a:p>
        </p:txBody>
      </p:sp>
      <p:sp>
        <p:nvSpPr>
          <p:cNvPr id="10" name="Rectangle 9"/>
          <p:cNvSpPr/>
          <p:nvPr/>
        </p:nvSpPr>
        <p:spPr>
          <a:xfrm>
            <a:off x="115094" y="76200"/>
            <a:ext cx="10210799" cy="307777"/>
          </a:xfrm>
          <a:prstGeom prst="rect">
            <a:avLst/>
          </a:prstGeom>
          <a:solidFill>
            <a:schemeClr val="bg1">
              <a:lumMod val="95000"/>
            </a:schemeClr>
          </a:solidFill>
          <a:ln>
            <a:solidFill>
              <a:schemeClr val="accent1"/>
            </a:solidFill>
          </a:ln>
        </p:spPr>
        <p:txBody>
          <a:bodyPr wrap="square">
            <a:spAutoFit/>
          </a:bodyPr>
          <a:lstStyle/>
          <a:p>
            <a:pPr lvl="0" algn="just" fontAlgn="base">
              <a:spcBef>
                <a:spcPct val="0"/>
              </a:spcBef>
              <a:spcAft>
                <a:spcPct val="0"/>
              </a:spcAft>
            </a:pPr>
            <a:r>
              <a:rPr lang="en-US" sz="1400" b="1" u="sng" dirty="0">
                <a:latin typeface="Bookman Old Style" pitchFamily="18" charset="0"/>
                <a:ea typeface="Calibri" pitchFamily="34" charset="0"/>
                <a:cs typeface="Mangal"/>
              </a:rPr>
              <a:t>AGENDA-5:</a:t>
            </a:r>
          </a:p>
        </p:txBody>
      </p:sp>
      <p:sp>
        <p:nvSpPr>
          <p:cNvPr id="11" name="Rectangle 4"/>
          <p:cNvSpPr>
            <a:spLocks noChangeArrowheads="1"/>
          </p:cNvSpPr>
          <p:nvPr/>
        </p:nvSpPr>
        <p:spPr bwMode="auto">
          <a:xfrm>
            <a:off x="115094" y="457200"/>
            <a:ext cx="10210800" cy="1092607"/>
          </a:xfrm>
          <a:prstGeom prst="rect">
            <a:avLst/>
          </a:prstGeom>
          <a:solidFill>
            <a:schemeClr val="bg1">
              <a:lumMod val="95000"/>
            </a:schemeClr>
          </a:solid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300" b="1" i="0" u="sng" strike="noStrike" cap="none" normalizeH="0" baseline="0" dirty="0">
                <a:ln>
                  <a:noFill/>
                </a:ln>
                <a:solidFill>
                  <a:schemeClr val="tx1"/>
                </a:solidFill>
                <a:effectLst/>
                <a:latin typeface="Bookman Old Style" pitchFamily="18" charset="0"/>
                <a:ea typeface="Lucida Sans Unicode" pitchFamily="34" charset="0"/>
                <a:cs typeface="Arial" pitchFamily="34" charset="0"/>
              </a:rPr>
              <a:t>Functioning of RSETIs and pending</a:t>
            </a:r>
            <a:r>
              <a:rPr kumimoji="0" lang="en-US" sz="1300" b="1" i="0" u="sng" strike="noStrike" cap="none" normalizeH="0" dirty="0">
                <a:ln>
                  <a:noFill/>
                </a:ln>
                <a:solidFill>
                  <a:schemeClr val="tx1"/>
                </a:solidFill>
                <a:effectLst/>
                <a:latin typeface="Bookman Old Style" pitchFamily="18" charset="0"/>
                <a:ea typeface="Lucida Sans Unicode" pitchFamily="34" charset="0"/>
                <a:cs typeface="Arial" pitchFamily="34" charset="0"/>
              </a:rPr>
              <a:t> claims of SBI RSETIs UMRAN &amp; TURA</a:t>
            </a:r>
            <a:endParaRPr kumimoji="0" lang="en-US" sz="1300" b="0" i="0" u="none" strike="noStrike" cap="none" normalizeH="0" baseline="0" dirty="0">
              <a:ln>
                <a:noFill/>
              </a:ln>
              <a:solidFill>
                <a:schemeClr val="tx1"/>
              </a:solidFill>
              <a:effectLst/>
              <a:latin typeface="Arial" pitchFamily="34" charset="0"/>
              <a:cs typeface="Arial" pitchFamily="34" charset="0"/>
            </a:endParaRPr>
          </a:p>
          <a:p>
            <a:pPr lvl="0" algn="just"/>
            <a:r>
              <a:rPr kumimoji="0" lang="en-US" sz="1300" b="0" i="0" u="none" strike="noStrike" cap="none" normalizeH="0" baseline="0" dirty="0" err="1">
                <a:ln>
                  <a:noFill/>
                </a:ln>
                <a:solidFill>
                  <a:schemeClr val="tx1"/>
                </a:solidFill>
                <a:effectLst/>
                <a:latin typeface="Bookman Old Style" pitchFamily="18" charset="0"/>
                <a:ea typeface="Lucida Sans Unicode" pitchFamily="34" charset="0"/>
                <a:cs typeface="Arial" pitchFamily="34" charset="0"/>
              </a:rPr>
              <a:t>i</a:t>
            </a:r>
            <a:r>
              <a:rPr kumimoji="0" lang="en-US" sz="1200" b="0" i="0" u="none" strike="noStrike" cap="none" normalizeH="0" baseline="0" dirty="0">
                <a:ln>
                  <a:noFill/>
                </a:ln>
                <a:solidFill>
                  <a:schemeClr val="tx1"/>
                </a:solidFill>
                <a:effectLst/>
                <a:latin typeface="Bookman Old Style" pitchFamily="18" charset="0"/>
                <a:ea typeface="Lucida Sans Unicode" pitchFamily="34" charset="0"/>
                <a:cs typeface="Arial" pitchFamily="34" charset="0"/>
              </a:rPr>
              <a:t>) </a:t>
            </a:r>
            <a:r>
              <a:rPr lang="en-US" sz="1300" dirty="0">
                <a:latin typeface="Bookman Old Style" pitchFamily="18" charset="0"/>
              </a:rPr>
              <a:t>The allotted new Rural Self-employment Training Institute (RSETI) for opening in </a:t>
            </a:r>
            <a:r>
              <a:rPr lang="en-US" sz="1300" dirty="0" err="1">
                <a:latin typeface="Bookman Old Style" pitchFamily="18" charset="0"/>
              </a:rPr>
              <a:t>Jaintia</a:t>
            </a:r>
            <a:r>
              <a:rPr lang="en-US" sz="1300" dirty="0">
                <a:latin typeface="Bookman Old Style" pitchFamily="18" charset="0"/>
              </a:rPr>
              <a:t> Hills district allotted to PNB is requested to speed up the process – PNB is requested to update the Progress Report.</a:t>
            </a:r>
            <a:endParaRPr lang="en-IN" sz="1300" dirty="0">
              <a:latin typeface="Bookman Old Style" pitchFamily="18" charset="0"/>
            </a:endParaRPr>
          </a:p>
          <a:p>
            <a:pPr lvl="0" algn="just"/>
            <a:r>
              <a:rPr lang="en-US" sz="1300" dirty="0">
                <a:latin typeface="Bookman Old Style" pitchFamily="18" charset="0"/>
              </a:rPr>
              <a:t>ii) Pending claim of Rs.1.39 crores pertaining to re-imbursement of training expenses in respect of RSETI </a:t>
            </a:r>
            <a:r>
              <a:rPr lang="en-US" sz="1300" dirty="0" err="1">
                <a:latin typeface="Bookman Old Style" pitchFamily="18" charset="0"/>
              </a:rPr>
              <a:t>Umran</a:t>
            </a:r>
            <a:r>
              <a:rPr lang="en-US" sz="1300" dirty="0">
                <a:latin typeface="Bookman Old Style" pitchFamily="18" charset="0"/>
              </a:rPr>
              <a:t> and Tura (MSRLS to appraise the House)</a:t>
            </a:r>
            <a:endParaRPr lang="en-IN" sz="1300" dirty="0">
              <a:latin typeface="Bookman Old Styl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671</TotalTime>
  <Words>2513</Words>
  <Application>Microsoft Office PowerPoint</Application>
  <PresentationFormat>Custom</PresentationFormat>
  <Paragraphs>273</Paragraphs>
  <Slides>10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Arial Narrow</vt:lpstr>
      <vt:lpstr>Bookman Old Style</vt:lpstr>
      <vt:lpstr>Calibri</vt:lpstr>
      <vt:lpstr>Cambria</vt:lpstr>
      <vt:lpstr>Century Schoolbook</vt:lpstr>
      <vt:lpstr>Rockwell</vt:lpstr>
      <vt:lpstr>Wingdings</vt:lpstr>
      <vt:lpstr>Wingdings 2</vt:lpstr>
      <vt:lpstr>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sanen hansu</dc:creator>
  <cp:lastModifiedBy>Cmslbc Meghalaya</cp:lastModifiedBy>
  <cp:revision>64</cp:revision>
  <dcterms:created xsi:type="dcterms:W3CDTF">2006-08-16T00:00:00Z</dcterms:created>
  <dcterms:modified xsi:type="dcterms:W3CDTF">2021-12-15T10:47:00Z</dcterms:modified>
</cp:coreProperties>
</file>